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4"/>
  </p:notesMasterIdLst>
  <p:sldIdLst>
    <p:sldId id="416" r:id="rId2"/>
    <p:sldId id="256" r:id="rId3"/>
    <p:sldId id="313" r:id="rId4"/>
    <p:sldId id="316" r:id="rId5"/>
    <p:sldId id="317" r:id="rId6"/>
    <p:sldId id="257" r:id="rId7"/>
    <p:sldId id="259" r:id="rId8"/>
    <p:sldId id="262" r:id="rId9"/>
    <p:sldId id="318" r:id="rId10"/>
    <p:sldId id="387" r:id="rId11"/>
    <p:sldId id="319" r:id="rId12"/>
    <p:sldId id="333" r:id="rId13"/>
    <p:sldId id="388" r:id="rId14"/>
    <p:sldId id="334" r:id="rId15"/>
    <p:sldId id="321" r:id="rId16"/>
    <p:sldId id="389" r:id="rId17"/>
    <p:sldId id="322" r:id="rId18"/>
    <p:sldId id="320" r:id="rId19"/>
    <p:sldId id="323" r:id="rId20"/>
    <p:sldId id="390" r:id="rId21"/>
    <p:sldId id="325" r:id="rId22"/>
    <p:sldId id="391" r:id="rId23"/>
    <p:sldId id="326" r:id="rId24"/>
    <p:sldId id="328" r:id="rId25"/>
    <p:sldId id="329" r:id="rId26"/>
    <p:sldId id="330" r:id="rId27"/>
    <p:sldId id="331" r:id="rId28"/>
    <p:sldId id="332" r:id="rId29"/>
    <p:sldId id="327" r:id="rId30"/>
    <p:sldId id="335" r:id="rId31"/>
    <p:sldId id="336" r:id="rId32"/>
    <p:sldId id="337" r:id="rId33"/>
    <p:sldId id="393" r:id="rId34"/>
    <p:sldId id="392" r:id="rId35"/>
    <p:sldId id="339" r:id="rId36"/>
    <p:sldId id="394" r:id="rId37"/>
    <p:sldId id="340" r:id="rId38"/>
    <p:sldId id="395" r:id="rId39"/>
    <p:sldId id="344" r:id="rId40"/>
    <p:sldId id="345" r:id="rId41"/>
    <p:sldId id="346" r:id="rId42"/>
    <p:sldId id="347" r:id="rId43"/>
    <p:sldId id="348" r:id="rId44"/>
    <p:sldId id="263" r:id="rId45"/>
    <p:sldId id="265" r:id="rId46"/>
    <p:sldId id="266" r:id="rId47"/>
    <p:sldId id="267" r:id="rId48"/>
    <p:sldId id="268" r:id="rId49"/>
    <p:sldId id="269" r:id="rId50"/>
    <p:sldId id="273" r:id="rId51"/>
    <p:sldId id="312" r:id="rId52"/>
    <p:sldId id="277" r:id="rId53"/>
    <p:sldId id="315" r:id="rId54"/>
    <p:sldId id="279" r:id="rId55"/>
    <p:sldId id="349" r:id="rId56"/>
    <p:sldId id="350" r:id="rId57"/>
    <p:sldId id="351" r:id="rId58"/>
    <p:sldId id="396" r:id="rId59"/>
    <p:sldId id="352" r:id="rId60"/>
    <p:sldId id="353" r:id="rId61"/>
    <p:sldId id="397" r:id="rId62"/>
    <p:sldId id="398" r:id="rId63"/>
    <p:sldId id="354" r:id="rId64"/>
    <p:sldId id="355" r:id="rId65"/>
    <p:sldId id="399" r:id="rId66"/>
    <p:sldId id="296" r:id="rId67"/>
    <p:sldId id="298" r:id="rId68"/>
    <p:sldId id="303" r:id="rId69"/>
    <p:sldId id="304" r:id="rId70"/>
    <p:sldId id="306" r:id="rId71"/>
    <p:sldId id="356" r:id="rId72"/>
    <p:sldId id="400" r:id="rId73"/>
    <p:sldId id="385" r:id="rId74"/>
    <p:sldId id="358" r:id="rId75"/>
    <p:sldId id="359" r:id="rId76"/>
    <p:sldId id="360" r:id="rId77"/>
    <p:sldId id="401" r:id="rId78"/>
    <p:sldId id="361" r:id="rId79"/>
    <p:sldId id="402" r:id="rId80"/>
    <p:sldId id="362" r:id="rId81"/>
    <p:sldId id="403" r:id="rId82"/>
    <p:sldId id="363" r:id="rId83"/>
    <p:sldId id="404" r:id="rId84"/>
    <p:sldId id="364" r:id="rId85"/>
    <p:sldId id="378" r:id="rId86"/>
    <p:sldId id="405" r:id="rId87"/>
    <p:sldId id="380" r:id="rId88"/>
    <p:sldId id="407" r:id="rId89"/>
    <p:sldId id="379" r:id="rId90"/>
    <p:sldId id="408" r:id="rId91"/>
    <p:sldId id="365" r:id="rId92"/>
    <p:sldId id="409" r:id="rId93"/>
    <p:sldId id="366" r:id="rId94"/>
    <p:sldId id="367" r:id="rId95"/>
    <p:sldId id="368" r:id="rId96"/>
    <p:sldId id="410" r:id="rId97"/>
    <p:sldId id="370" r:id="rId98"/>
    <p:sldId id="369" r:id="rId99"/>
    <p:sldId id="371" r:id="rId100"/>
    <p:sldId id="411" r:id="rId101"/>
    <p:sldId id="374" r:id="rId102"/>
    <p:sldId id="373" r:id="rId103"/>
    <p:sldId id="412" r:id="rId104"/>
    <p:sldId id="372" r:id="rId105"/>
    <p:sldId id="413" r:id="rId106"/>
    <p:sldId id="383" r:id="rId107"/>
    <p:sldId id="414" r:id="rId108"/>
    <p:sldId id="382" r:id="rId109"/>
    <p:sldId id="384" r:id="rId110"/>
    <p:sldId id="415" r:id="rId111"/>
    <p:sldId id="281" r:id="rId112"/>
    <p:sldId id="375" r:id="rId113"/>
    <p:sldId id="376" r:id="rId114"/>
    <p:sldId id="377" r:id="rId115"/>
    <p:sldId id="284" r:id="rId116"/>
    <p:sldId id="285" r:id="rId117"/>
    <p:sldId id="286" r:id="rId118"/>
    <p:sldId id="288" r:id="rId119"/>
    <p:sldId id="289" r:id="rId120"/>
    <p:sldId id="314" r:id="rId121"/>
    <p:sldId id="342" r:id="rId122"/>
    <p:sldId id="341" r:id="rId12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00"/>
    <a:srgbClr val="FF6600"/>
    <a:srgbClr val="E04EBA"/>
    <a:srgbClr val="CAB40E"/>
    <a:srgbClr val="F0D92C"/>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2" d="100"/>
          <a:sy n="92" d="100"/>
        </p:scale>
        <p:origin x="1344"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EF3220D2-4CA4-4A6A-9FC8-61E30E7F7B03}"/>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cs typeface="+mn-cs"/>
              </a:defRPr>
            </a:lvl1pPr>
          </a:lstStyle>
          <a:p>
            <a:pPr>
              <a:defRPr/>
            </a:pPr>
            <a:endParaRPr lang="en-US"/>
          </a:p>
        </p:txBody>
      </p:sp>
      <p:sp>
        <p:nvSpPr>
          <p:cNvPr id="66563" name="Rectangle 3">
            <a:extLst>
              <a:ext uri="{FF2B5EF4-FFF2-40B4-BE49-F238E27FC236}">
                <a16:creationId xmlns:a16="http://schemas.microsoft.com/office/drawing/2014/main" id="{836B06B2-22A3-4A5F-B1AA-27EED65EDAA5}"/>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cs typeface="+mn-cs"/>
              </a:defRPr>
            </a:lvl1pPr>
          </a:lstStyle>
          <a:p>
            <a:pPr>
              <a:defRPr/>
            </a:pPr>
            <a:endParaRPr lang="en-US"/>
          </a:p>
        </p:txBody>
      </p:sp>
      <p:sp>
        <p:nvSpPr>
          <p:cNvPr id="126980" name="Rectangle 4">
            <a:extLst>
              <a:ext uri="{FF2B5EF4-FFF2-40B4-BE49-F238E27FC236}">
                <a16:creationId xmlns:a16="http://schemas.microsoft.com/office/drawing/2014/main" id="{2610DC34-D3C0-4D3E-8E99-9F2C9C67B8A7}"/>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5" name="Rectangle 5">
            <a:extLst>
              <a:ext uri="{FF2B5EF4-FFF2-40B4-BE49-F238E27FC236}">
                <a16:creationId xmlns:a16="http://schemas.microsoft.com/office/drawing/2014/main" id="{CFABF126-67B2-4AEA-8C0E-76A2F5D28AF0}"/>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6566" name="Rectangle 6">
            <a:extLst>
              <a:ext uri="{FF2B5EF4-FFF2-40B4-BE49-F238E27FC236}">
                <a16:creationId xmlns:a16="http://schemas.microsoft.com/office/drawing/2014/main" id="{3BA10E80-A023-42B3-A11D-74D381172258}"/>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cs typeface="+mn-cs"/>
              </a:defRPr>
            </a:lvl1pPr>
          </a:lstStyle>
          <a:p>
            <a:pPr>
              <a:defRPr/>
            </a:pPr>
            <a:endParaRPr lang="en-US"/>
          </a:p>
        </p:txBody>
      </p:sp>
      <p:sp>
        <p:nvSpPr>
          <p:cNvPr id="66567" name="Rectangle 7">
            <a:extLst>
              <a:ext uri="{FF2B5EF4-FFF2-40B4-BE49-F238E27FC236}">
                <a16:creationId xmlns:a16="http://schemas.microsoft.com/office/drawing/2014/main" id="{C8AC75CC-C5A8-4412-9DC1-C0CFFB62F7BD}"/>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172C97BF-B539-44AD-9C3C-ADFC374D2BC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C75AAE8-00EE-46D3-8304-546A15CA83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03848B4-A6EA-4F2D-BAD6-5A046BAB2A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4F7D85-9A5C-497C-96A8-A757C0121509}"/>
              </a:ext>
            </a:extLst>
          </p:cNvPr>
          <p:cNvSpPr>
            <a:spLocks noGrp="1" noChangeArrowheads="1"/>
          </p:cNvSpPr>
          <p:nvPr>
            <p:ph type="sldNum" sz="quarter" idx="12"/>
          </p:nvPr>
        </p:nvSpPr>
        <p:spPr>
          <a:ln/>
        </p:spPr>
        <p:txBody>
          <a:bodyPr/>
          <a:lstStyle>
            <a:lvl1pPr>
              <a:defRPr/>
            </a:lvl1pPr>
          </a:lstStyle>
          <a:p>
            <a:fld id="{C23E18DB-7D5F-4786-B8D9-A4D4D8C051B4}" type="slidenum">
              <a:rPr lang="en-US" altLang="en-US"/>
              <a:pPr/>
              <a:t>‹#›</a:t>
            </a:fld>
            <a:endParaRPr lang="en-US" altLang="en-US"/>
          </a:p>
        </p:txBody>
      </p:sp>
    </p:spTree>
    <p:extLst>
      <p:ext uri="{BB962C8B-B14F-4D97-AF65-F5344CB8AC3E}">
        <p14:creationId xmlns:p14="http://schemas.microsoft.com/office/powerpoint/2010/main" val="365637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191073-56D3-439F-B0F1-FEDBF83F86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3068F9-C7ED-497B-8B82-C0E49A920D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12BE8B-8635-41E0-8356-B27E0584871E}"/>
              </a:ext>
            </a:extLst>
          </p:cNvPr>
          <p:cNvSpPr>
            <a:spLocks noGrp="1" noChangeArrowheads="1"/>
          </p:cNvSpPr>
          <p:nvPr>
            <p:ph type="sldNum" sz="quarter" idx="12"/>
          </p:nvPr>
        </p:nvSpPr>
        <p:spPr>
          <a:ln/>
        </p:spPr>
        <p:txBody>
          <a:bodyPr/>
          <a:lstStyle>
            <a:lvl1pPr>
              <a:defRPr/>
            </a:lvl1pPr>
          </a:lstStyle>
          <a:p>
            <a:fld id="{82A28EFA-ECDA-4DDB-A907-22C841AD00A5}" type="slidenum">
              <a:rPr lang="en-US" altLang="en-US"/>
              <a:pPr/>
              <a:t>‹#›</a:t>
            </a:fld>
            <a:endParaRPr lang="en-US" altLang="en-US"/>
          </a:p>
        </p:txBody>
      </p:sp>
    </p:spTree>
    <p:extLst>
      <p:ext uri="{BB962C8B-B14F-4D97-AF65-F5344CB8AC3E}">
        <p14:creationId xmlns:p14="http://schemas.microsoft.com/office/powerpoint/2010/main" val="307222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C1577F9-4DFF-4547-9034-473B2B1E2C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2B5167-7B75-4D6B-804E-39C2582C8C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1C3AD3-6824-4144-AD8C-17BDBF3D64AF}"/>
              </a:ext>
            </a:extLst>
          </p:cNvPr>
          <p:cNvSpPr>
            <a:spLocks noGrp="1" noChangeArrowheads="1"/>
          </p:cNvSpPr>
          <p:nvPr>
            <p:ph type="sldNum" sz="quarter" idx="12"/>
          </p:nvPr>
        </p:nvSpPr>
        <p:spPr>
          <a:ln/>
        </p:spPr>
        <p:txBody>
          <a:bodyPr/>
          <a:lstStyle>
            <a:lvl1pPr>
              <a:defRPr/>
            </a:lvl1pPr>
          </a:lstStyle>
          <a:p>
            <a:fld id="{04B8BD0F-D827-4ABD-9559-B1569B3CD118}" type="slidenum">
              <a:rPr lang="en-US" altLang="en-US"/>
              <a:pPr/>
              <a:t>‹#›</a:t>
            </a:fld>
            <a:endParaRPr lang="en-US" altLang="en-US"/>
          </a:p>
        </p:txBody>
      </p:sp>
    </p:spTree>
    <p:extLst>
      <p:ext uri="{BB962C8B-B14F-4D97-AF65-F5344CB8AC3E}">
        <p14:creationId xmlns:p14="http://schemas.microsoft.com/office/powerpoint/2010/main" val="3351795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5F4691F-A233-418A-81A5-C4740DC62F8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80EC3F3-192B-4440-A060-FB39383F70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FEEFEE-787C-441E-AC75-531F1368C6A0}"/>
              </a:ext>
            </a:extLst>
          </p:cNvPr>
          <p:cNvSpPr>
            <a:spLocks noGrp="1" noChangeArrowheads="1"/>
          </p:cNvSpPr>
          <p:nvPr>
            <p:ph type="sldNum" sz="quarter" idx="12"/>
          </p:nvPr>
        </p:nvSpPr>
        <p:spPr>
          <a:ln/>
        </p:spPr>
        <p:txBody>
          <a:bodyPr/>
          <a:lstStyle>
            <a:lvl1pPr>
              <a:defRPr/>
            </a:lvl1pPr>
          </a:lstStyle>
          <a:p>
            <a:fld id="{8444F982-7272-48C0-B255-2D59D8C8F8C1}" type="slidenum">
              <a:rPr lang="en-US" altLang="en-US"/>
              <a:pPr/>
              <a:t>‹#›</a:t>
            </a:fld>
            <a:endParaRPr lang="en-US" altLang="en-US"/>
          </a:p>
        </p:txBody>
      </p:sp>
    </p:spTree>
    <p:extLst>
      <p:ext uri="{BB962C8B-B14F-4D97-AF65-F5344CB8AC3E}">
        <p14:creationId xmlns:p14="http://schemas.microsoft.com/office/powerpoint/2010/main" val="119601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52DCFA1-55FD-4071-AFF8-44558BB80B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63B30C8-A68E-4EC2-B239-ACC5FBCFA0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19F193-694A-4C3F-88A0-0DDE9F37DF17}"/>
              </a:ext>
            </a:extLst>
          </p:cNvPr>
          <p:cNvSpPr>
            <a:spLocks noGrp="1" noChangeArrowheads="1"/>
          </p:cNvSpPr>
          <p:nvPr>
            <p:ph type="sldNum" sz="quarter" idx="12"/>
          </p:nvPr>
        </p:nvSpPr>
        <p:spPr>
          <a:ln/>
        </p:spPr>
        <p:txBody>
          <a:bodyPr/>
          <a:lstStyle>
            <a:lvl1pPr>
              <a:defRPr/>
            </a:lvl1pPr>
          </a:lstStyle>
          <a:p>
            <a:fld id="{B5DA5ABC-EB03-48C4-9A39-FEF163C05046}" type="slidenum">
              <a:rPr lang="en-US" altLang="en-US"/>
              <a:pPr/>
              <a:t>‹#›</a:t>
            </a:fld>
            <a:endParaRPr lang="en-US" altLang="en-US"/>
          </a:p>
        </p:txBody>
      </p:sp>
    </p:spTree>
    <p:extLst>
      <p:ext uri="{BB962C8B-B14F-4D97-AF65-F5344CB8AC3E}">
        <p14:creationId xmlns:p14="http://schemas.microsoft.com/office/powerpoint/2010/main" val="398532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D917E0D-EEFA-4576-8143-B37353FFFE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61575D3-0770-4CD3-8812-05950888C7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E34881-D191-4D8D-A1AD-AB0FED4AD44C}"/>
              </a:ext>
            </a:extLst>
          </p:cNvPr>
          <p:cNvSpPr>
            <a:spLocks noGrp="1" noChangeArrowheads="1"/>
          </p:cNvSpPr>
          <p:nvPr>
            <p:ph type="sldNum" sz="quarter" idx="12"/>
          </p:nvPr>
        </p:nvSpPr>
        <p:spPr>
          <a:ln/>
        </p:spPr>
        <p:txBody>
          <a:bodyPr/>
          <a:lstStyle>
            <a:lvl1pPr>
              <a:defRPr/>
            </a:lvl1pPr>
          </a:lstStyle>
          <a:p>
            <a:fld id="{01521F38-1DA3-4E79-BE0E-3B4415449B6F}" type="slidenum">
              <a:rPr lang="en-US" altLang="en-US"/>
              <a:pPr/>
              <a:t>‹#›</a:t>
            </a:fld>
            <a:endParaRPr lang="en-US" altLang="en-US"/>
          </a:p>
        </p:txBody>
      </p:sp>
    </p:spTree>
    <p:extLst>
      <p:ext uri="{BB962C8B-B14F-4D97-AF65-F5344CB8AC3E}">
        <p14:creationId xmlns:p14="http://schemas.microsoft.com/office/powerpoint/2010/main" val="88094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A2A3525-8D89-4D30-8473-5B1790C4806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A3095DB-FF8F-4380-A91A-99B17FC215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DAD737D-BDB3-438B-8FE6-2214DB7BEC99}"/>
              </a:ext>
            </a:extLst>
          </p:cNvPr>
          <p:cNvSpPr>
            <a:spLocks noGrp="1" noChangeArrowheads="1"/>
          </p:cNvSpPr>
          <p:nvPr>
            <p:ph type="sldNum" sz="quarter" idx="12"/>
          </p:nvPr>
        </p:nvSpPr>
        <p:spPr>
          <a:ln/>
        </p:spPr>
        <p:txBody>
          <a:bodyPr/>
          <a:lstStyle>
            <a:lvl1pPr>
              <a:defRPr/>
            </a:lvl1pPr>
          </a:lstStyle>
          <a:p>
            <a:fld id="{8FCFEA21-3A90-4CC5-A044-C6EE0D4A4201}" type="slidenum">
              <a:rPr lang="en-US" altLang="en-US"/>
              <a:pPr/>
              <a:t>‹#›</a:t>
            </a:fld>
            <a:endParaRPr lang="en-US" altLang="en-US"/>
          </a:p>
        </p:txBody>
      </p:sp>
    </p:spTree>
    <p:extLst>
      <p:ext uri="{BB962C8B-B14F-4D97-AF65-F5344CB8AC3E}">
        <p14:creationId xmlns:p14="http://schemas.microsoft.com/office/powerpoint/2010/main" val="276870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C682229-174A-4B18-B6F6-6B765B42174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75420A8-E59F-4B3A-9F45-C06E79596A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F3E49BE-4F75-4196-B5DD-0A98402FADA8}"/>
              </a:ext>
            </a:extLst>
          </p:cNvPr>
          <p:cNvSpPr>
            <a:spLocks noGrp="1" noChangeArrowheads="1"/>
          </p:cNvSpPr>
          <p:nvPr>
            <p:ph type="sldNum" sz="quarter" idx="12"/>
          </p:nvPr>
        </p:nvSpPr>
        <p:spPr>
          <a:ln/>
        </p:spPr>
        <p:txBody>
          <a:bodyPr/>
          <a:lstStyle>
            <a:lvl1pPr>
              <a:defRPr/>
            </a:lvl1pPr>
          </a:lstStyle>
          <a:p>
            <a:fld id="{541E1AA0-0EA6-4512-8090-C3D8A1746C36}" type="slidenum">
              <a:rPr lang="en-US" altLang="en-US"/>
              <a:pPr/>
              <a:t>‹#›</a:t>
            </a:fld>
            <a:endParaRPr lang="en-US" altLang="en-US"/>
          </a:p>
        </p:txBody>
      </p:sp>
    </p:spTree>
    <p:extLst>
      <p:ext uri="{BB962C8B-B14F-4D97-AF65-F5344CB8AC3E}">
        <p14:creationId xmlns:p14="http://schemas.microsoft.com/office/powerpoint/2010/main" val="426416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B6E5072-A593-4C2E-994C-CB88F6ABF01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37A6141-400D-498A-81AC-B4040721C7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F89EBAC-7146-4CC9-8660-236F634C623F}"/>
              </a:ext>
            </a:extLst>
          </p:cNvPr>
          <p:cNvSpPr>
            <a:spLocks noGrp="1" noChangeArrowheads="1"/>
          </p:cNvSpPr>
          <p:nvPr>
            <p:ph type="sldNum" sz="quarter" idx="12"/>
          </p:nvPr>
        </p:nvSpPr>
        <p:spPr>
          <a:ln/>
        </p:spPr>
        <p:txBody>
          <a:bodyPr/>
          <a:lstStyle>
            <a:lvl1pPr>
              <a:defRPr/>
            </a:lvl1pPr>
          </a:lstStyle>
          <a:p>
            <a:fld id="{550A54AB-E549-48FB-B5E7-8667963F0BB3}" type="slidenum">
              <a:rPr lang="en-US" altLang="en-US"/>
              <a:pPr/>
              <a:t>‹#›</a:t>
            </a:fld>
            <a:endParaRPr lang="en-US" altLang="en-US"/>
          </a:p>
        </p:txBody>
      </p:sp>
    </p:spTree>
    <p:extLst>
      <p:ext uri="{BB962C8B-B14F-4D97-AF65-F5344CB8AC3E}">
        <p14:creationId xmlns:p14="http://schemas.microsoft.com/office/powerpoint/2010/main" val="1415712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CD1A61E-A80F-4522-83E4-358366D88F3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5BEF660-D483-4B13-9C2D-799FC3AEB7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8A3C999-87E2-4147-8C45-13EDF5F9B622}"/>
              </a:ext>
            </a:extLst>
          </p:cNvPr>
          <p:cNvSpPr>
            <a:spLocks noGrp="1" noChangeArrowheads="1"/>
          </p:cNvSpPr>
          <p:nvPr>
            <p:ph type="sldNum" sz="quarter" idx="12"/>
          </p:nvPr>
        </p:nvSpPr>
        <p:spPr>
          <a:ln/>
        </p:spPr>
        <p:txBody>
          <a:bodyPr/>
          <a:lstStyle>
            <a:lvl1pPr>
              <a:defRPr/>
            </a:lvl1pPr>
          </a:lstStyle>
          <a:p>
            <a:fld id="{A6570314-435C-418D-8BDF-C636C055D2E5}" type="slidenum">
              <a:rPr lang="en-US" altLang="en-US"/>
              <a:pPr/>
              <a:t>‹#›</a:t>
            </a:fld>
            <a:endParaRPr lang="en-US" altLang="en-US"/>
          </a:p>
        </p:txBody>
      </p:sp>
    </p:spTree>
    <p:extLst>
      <p:ext uri="{BB962C8B-B14F-4D97-AF65-F5344CB8AC3E}">
        <p14:creationId xmlns:p14="http://schemas.microsoft.com/office/powerpoint/2010/main" val="1638946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07272D0-2D9E-44FE-86E5-5FED94DB9A2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A88E3D2-D440-41DF-B6A3-7B2E3B95B9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8D3DE2C-065B-46A4-9CE2-56B86BF2981C}"/>
              </a:ext>
            </a:extLst>
          </p:cNvPr>
          <p:cNvSpPr>
            <a:spLocks noGrp="1" noChangeArrowheads="1"/>
          </p:cNvSpPr>
          <p:nvPr>
            <p:ph type="sldNum" sz="quarter" idx="12"/>
          </p:nvPr>
        </p:nvSpPr>
        <p:spPr>
          <a:ln/>
        </p:spPr>
        <p:txBody>
          <a:bodyPr/>
          <a:lstStyle>
            <a:lvl1pPr>
              <a:defRPr/>
            </a:lvl1pPr>
          </a:lstStyle>
          <a:p>
            <a:fld id="{5DB760F3-CBBD-4DB5-97FB-9B49D0010F5B}" type="slidenum">
              <a:rPr lang="en-US" altLang="en-US"/>
              <a:pPr/>
              <a:t>‹#›</a:t>
            </a:fld>
            <a:endParaRPr lang="en-US" altLang="en-US"/>
          </a:p>
        </p:txBody>
      </p:sp>
    </p:spTree>
    <p:extLst>
      <p:ext uri="{BB962C8B-B14F-4D97-AF65-F5344CB8AC3E}">
        <p14:creationId xmlns:p14="http://schemas.microsoft.com/office/powerpoint/2010/main" val="210150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E69878F-55F6-40BE-B9A3-2DF2BEB874D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C2FEC0C-F401-4E53-918F-50A85A1101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D59D3BF-4A97-462C-BD07-DC5E042BFB5C}"/>
              </a:ext>
            </a:extLst>
          </p:cNvPr>
          <p:cNvSpPr>
            <a:spLocks noGrp="1" noChangeArrowheads="1"/>
          </p:cNvSpPr>
          <p:nvPr>
            <p:ph type="sldNum" sz="quarter" idx="12"/>
          </p:nvPr>
        </p:nvSpPr>
        <p:spPr>
          <a:ln/>
        </p:spPr>
        <p:txBody>
          <a:bodyPr/>
          <a:lstStyle>
            <a:lvl1pPr>
              <a:defRPr/>
            </a:lvl1pPr>
          </a:lstStyle>
          <a:p>
            <a:fld id="{A9F77930-9238-443D-9D7E-DE99F0C8E925}" type="slidenum">
              <a:rPr lang="en-US" altLang="en-US"/>
              <a:pPr/>
              <a:t>‹#›</a:t>
            </a:fld>
            <a:endParaRPr lang="en-US" altLang="en-US"/>
          </a:p>
        </p:txBody>
      </p:sp>
    </p:spTree>
    <p:extLst>
      <p:ext uri="{BB962C8B-B14F-4D97-AF65-F5344CB8AC3E}">
        <p14:creationId xmlns:p14="http://schemas.microsoft.com/office/powerpoint/2010/main" val="241228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05FC3-13C3-4996-8DE9-C2DFA091B14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A9DA904-BFC6-482F-A88E-500F7463E5F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F0B9236-546C-43C5-A520-B16895A218A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a:extLst>
              <a:ext uri="{FF2B5EF4-FFF2-40B4-BE49-F238E27FC236}">
                <a16:creationId xmlns:a16="http://schemas.microsoft.com/office/drawing/2014/main" id="{CC02562A-1E9F-4F6E-85DC-E56DB2B1E20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a:extLst>
              <a:ext uri="{FF2B5EF4-FFF2-40B4-BE49-F238E27FC236}">
                <a16:creationId xmlns:a16="http://schemas.microsoft.com/office/drawing/2014/main" id="{83056108-7FDB-4261-ADCF-E0B20D5A4E1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1C349F8-F39A-4056-AA2C-A9B64393505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9.png"/><Relationship Id="rId2" Type="http://schemas.openxmlformats.org/officeDocument/2006/relationships/hyperlink" Target="http://www2.nzmaths.co.nz/Measurement/Mass/Mass.aspx" TargetMode="Externa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2.nzmaths.co.nz/Measurement/Mass/Mass.aspx" TargetMode="Externa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8" Type="http://schemas.openxmlformats.org/officeDocument/2006/relationships/hyperlink" Target="http://www.physics4kids.com/files/motion_intro.html" TargetMode="External"/><Relationship Id="rId13" Type="http://schemas.openxmlformats.org/officeDocument/2006/relationships/hyperlink" Target="http://www.intuitor.com/moviephysics/" TargetMode="External"/><Relationship Id="rId3" Type="http://schemas.openxmlformats.org/officeDocument/2006/relationships/hyperlink" Target="http://edtech.kennesaw.edu/physicalscience/physicalscienceinteractivesites.htm" TargetMode="External"/><Relationship Id="rId7" Type="http://schemas.openxmlformats.org/officeDocument/2006/relationships/hyperlink" Target="http://www.bced.gov.bc.ca/irp/mathk7/k1sasme.htm" TargetMode="External"/><Relationship Id="rId12" Type="http://schemas.openxmlformats.org/officeDocument/2006/relationships/hyperlink" Target="http://www.lightandmatter.com/" TargetMode="External"/><Relationship Id="rId2" Type="http://schemas.openxmlformats.org/officeDocument/2006/relationships/hyperlink" Target="http://edtech.kennesaw.edu/web/matter.html" TargetMode="External"/><Relationship Id="rId1" Type="http://schemas.openxmlformats.org/officeDocument/2006/relationships/slideLayout" Target="../slideLayouts/slideLayout6.xml"/><Relationship Id="rId6" Type="http://schemas.openxmlformats.org/officeDocument/2006/relationships/hyperlink" Target="http://www2.nzmaths.co.nz/Measurement/Mass/Mass.aspx" TargetMode="External"/><Relationship Id="rId11" Type="http://schemas.openxmlformats.org/officeDocument/2006/relationships/hyperlink" Target="http://ibeam.kennesaw.edu/index.htm" TargetMode="External"/><Relationship Id="rId5" Type="http://schemas.openxmlformats.org/officeDocument/2006/relationships/hyperlink" Target="http://www.physicscentral.com/experiment/physicsathome/index.cfm" TargetMode="External"/><Relationship Id="rId15" Type="http://schemas.openxmlformats.org/officeDocument/2006/relationships/slide" Target="slide3.xml"/><Relationship Id="rId10" Type="http://schemas.openxmlformats.org/officeDocument/2006/relationships/hyperlink" Target="http://www.exploratorium.edu/sports/index.html" TargetMode="External"/><Relationship Id="rId4" Type="http://schemas.openxmlformats.org/officeDocument/2006/relationships/hyperlink" Target="http://www.physicscentral.com/" TargetMode="External"/><Relationship Id="rId9" Type="http://schemas.openxmlformats.org/officeDocument/2006/relationships/hyperlink" Target="http://wings.avkids.com/Curriculums/Forces_Motion/" TargetMode="External"/><Relationship Id="rId14" Type="http://schemas.openxmlformats.org/officeDocument/2006/relationships/hyperlink" Target="http://www.intuitor.com/moviephysics/mpclassroom.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25.xml"/><Relationship Id="rId7" Type="http://schemas.openxmlformats.org/officeDocument/2006/relationships/slide" Target="slide44.xml"/><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8.xml"/><Relationship Id="rId4" Type="http://schemas.openxmlformats.org/officeDocument/2006/relationships/slide" Target="slide26.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s>
</file>

<file path=ppt/slides/_rels/slide3.xml.rels><?xml version="1.0" encoding="UTF-8" standalone="yes"?>
<Relationships xmlns="http://schemas.openxmlformats.org/package/2006/relationships"><Relationship Id="rId8" Type="http://schemas.openxmlformats.org/officeDocument/2006/relationships/slide" Target="slide120.xml"/><Relationship Id="rId3" Type="http://schemas.openxmlformats.org/officeDocument/2006/relationships/slide" Target="slide6.xml"/><Relationship Id="rId7" Type="http://schemas.openxmlformats.org/officeDocument/2006/relationships/slide" Target="slide111.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91.xml"/><Relationship Id="rId5" Type="http://schemas.openxmlformats.org/officeDocument/2006/relationships/slide" Target="slide55.xml"/><Relationship Id="rId10" Type="http://schemas.openxmlformats.org/officeDocument/2006/relationships/slide" Target="slide3.xml"/><Relationship Id="rId4" Type="http://schemas.openxmlformats.org/officeDocument/2006/relationships/slide" Target="slide8.xml"/><Relationship Id="rId9" Type="http://schemas.openxmlformats.org/officeDocument/2006/relationships/slide" Target="slide1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 Target="slide6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slide" Target="slide68.xml"/></Relationships>
</file>

<file path=ppt/slides/_rels/slide63.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slide" Target="slide66.xml"/></Relationships>
</file>

<file path=ppt/slides/_rels/slide65.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biology.ualberta.ca/courses.hp/zool250/animations/Porifera.swf"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8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biology.ualberta.ca/courses.hp/zool250/animations/Porifera.swf"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8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images.google.com/imgres?imgurl=http://www.discovery.com/exp/coralreef/gallery/drrp_image11.jpg&amp;imgrefurl=http://www.discovery.com/exp/coralreef/popup/reef11.html&amp;usg=__CjLQ1LrloE9iU6lCaMBZBYyfpSk=&amp;h=300&amp;w=382&amp;sz=13&amp;hl=en&amp;start=11&amp;um=1&amp;tbnid=FfwaKssDGi3f-M:&amp;tbnh=97&amp;tbnw=123&amp;prev=/images?q=filter+feeding+clam&amp;hl=en&amp;sa=N&amp;um=1"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Slide Number Placeholder 1">
            <a:extLst>
              <a:ext uri="{FF2B5EF4-FFF2-40B4-BE49-F238E27FC236}">
                <a16:creationId xmlns:a16="http://schemas.microsoft.com/office/drawing/2014/main" id="{2AEF6A0F-06D8-4026-953D-D65041A3B9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0C137A-BFD6-4552-8D7A-7CDE17957CEF}" type="slidenum">
              <a:rPr lang="en-US" altLang="en-US"/>
              <a:pPr eaLnBrk="1" hangingPunct="1"/>
              <a:t>1</a:t>
            </a:fld>
            <a:endParaRPr lang="en-US" altLang="en-US"/>
          </a:p>
        </p:txBody>
      </p:sp>
      <p:sp>
        <p:nvSpPr>
          <p:cNvPr id="3" name="TextBox 2">
            <a:extLst>
              <a:ext uri="{FF2B5EF4-FFF2-40B4-BE49-F238E27FC236}">
                <a16:creationId xmlns:a16="http://schemas.microsoft.com/office/drawing/2014/main" id="{ABD04F3F-A4F7-410B-9A06-9C9013564691}"/>
              </a:ext>
            </a:extLst>
          </p:cNvPr>
          <p:cNvSpPr txBox="1"/>
          <p:nvPr/>
        </p:nvSpPr>
        <p:spPr>
          <a:xfrm>
            <a:off x="533400" y="228600"/>
            <a:ext cx="8153400" cy="6332538"/>
          </a:xfrm>
          <a:prstGeom prst="rect">
            <a:avLst/>
          </a:prstGeom>
          <a:noFill/>
        </p:spPr>
        <p:txBody>
          <a:bodyPr>
            <a:spAutoFit/>
          </a:bodyPr>
          <a:lstStyle/>
          <a:p>
            <a:pPr algn="ctr">
              <a:defRPr/>
            </a:pPr>
            <a:r>
              <a:rPr lang="en-US" sz="5400" b="1" i="1" dirty="0">
                <a:solidFill>
                  <a:srgbClr val="FFFFFF"/>
                </a:solidFill>
              </a:rPr>
              <a:t>Biology in a Box</a:t>
            </a:r>
          </a:p>
          <a:p>
            <a:pPr algn="ctr">
              <a:defRPr/>
            </a:pPr>
            <a:r>
              <a:rPr lang="en-US" dirty="0">
                <a:solidFill>
                  <a:srgbClr val="FFFFFF"/>
                </a:solidFill>
              </a:rPr>
              <a:t> </a:t>
            </a:r>
            <a:r>
              <a:rPr lang="en-US" sz="1200" b="1" dirty="0">
                <a:solidFill>
                  <a:srgbClr val="FFFFFF"/>
                </a:solidFill>
              </a:rPr>
              <a:t>A science education outreach program brought to you by a partnership </a:t>
            </a:r>
          </a:p>
          <a:p>
            <a:pPr algn="ctr">
              <a:defRPr/>
            </a:pPr>
            <a:r>
              <a:rPr lang="en-US" sz="1200" b="1" dirty="0">
                <a:solidFill>
                  <a:srgbClr val="FFFFFF"/>
                </a:solidFill>
              </a:rPr>
              <a:t>between The University of Tennessee and the National Institute for Mathematical and Biological Synthesis</a:t>
            </a:r>
            <a:endParaRPr lang="en-US" b="1" dirty="0">
              <a:solidFill>
                <a:srgbClr val="FFFFFF"/>
              </a:solidFill>
            </a:endParaRPr>
          </a:p>
          <a:p>
            <a:pPr>
              <a:defRPr/>
            </a:pPr>
            <a:r>
              <a:rPr lang="en-US" dirty="0">
                <a:solidFill>
                  <a:srgbClr val="FFFFFF"/>
                </a:solidFill>
              </a:rPr>
              <a:t>               </a:t>
            </a:r>
          </a:p>
          <a:p>
            <a:pPr>
              <a:defRPr/>
            </a:pPr>
            <a:r>
              <a:rPr lang="en-US" dirty="0">
                <a:solidFill>
                  <a:srgbClr val="FFFFFF"/>
                </a:solidFill>
              </a:rPr>
              <a:t> </a:t>
            </a:r>
          </a:p>
          <a:p>
            <a:pPr>
              <a:defRPr/>
            </a:pPr>
            <a:endParaRPr lang="en-US" dirty="0">
              <a:solidFill>
                <a:srgbClr val="FFFFFF"/>
              </a:solidFill>
            </a:endParaRPr>
          </a:p>
          <a:p>
            <a:pPr>
              <a:defRPr/>
            </a:pPr>
            <a:endParaRPr lang="en-US" dirty="0">
              <a:solidFill>
                <a:srgbClr val="FFFFFF"/>
              </a:solidFill>
            </a:endParaRPr>
          </a:p>
          <a:p>
            <a:pPr>
              <a:defRPr/>
            </a:pPr>
            <a:endParaRPr lang="en-US" sz="2000" dirty="0">
              <a:solidFill>
                <a:srgbClr val="FFFFFF"/>
              </a:solidFill>
            </a:endParaRPr>
          </a:p>
          <a:p>
            <a:pPr>
              <a:defRPr/>
            </a:pPr>
            <a:endParaRPr lang="en-US" sz="2000" dirty="0">
              <a:solidFill>
                <a:srgbClr val="FFFFFF"/>
              </a:solidFill>
            </a:endParaRPr>
          </a:p>
          <a:p>
            <a:pPr algn="ctr">
              <a:defRPr/>
            </a:pPr>
            <a:r>
              <a:rPr lang="en-US" sz="2000" dirty="0">
                <a:solidFill>
                  <a:srgbClr val="FFFFFF"/>
                </a:solidFill>
              </a:rPr>
              <a:t>Visit us on the web at </a:t>
            </a:r>
            <a:r>
              <a:rPr lang="en-US" sz="2000" i="1" u="sng" dirty="0">
                <a:solidFill>
                  <a:srgbClr val="FFFFFF"/>
                </a:solidFill>
              </a:rPr>
              <a:t>http://biologyinabox.utk.edu</a:t>
            </a:r>
          </a:p>
          <a:p>
            <a:pPr>
              <a:defRPr/>
            </a:pPr>
            <a:endParaRPr lang="en-US" sz="2000" dirty="0">
              <a:solidFill>
                <a:srgbClr val="FFFFFF"/>
              </a:solidFill>
            </a:endParaRPr>
          </a:p>
          <a:p>
            <a:pPr>
              <a:defRPr/>
            </a:pPr>
            <a:r>
              <a:rPr lang="en-US" sz="1050" b="1" i="1" u="sng" dirty="0">
                <a:solidFill>
                  <a:schemeClr val="bg1"/>
                </a:solidFill>
              </a:rPr>
              <a:t>Biology in a Box </a:t>
            </a:r>
            <a:r>
              <a:rPr lang="en-US" sz="1050" b="1" u="sng" dirty="0">
                <a:solidFill>
                  <a:schemeClr val="bg1"/>
                </a:solidFill>
              </a:rPr>
              <a:t>Team</a:t>
            </a:r>
            <a:endParaRPr lang="en-US" sz="1050" b="1" dirty="0">
              <a:solidFill>
                <a:schemeClr val="bg1"/>
              </a:solidFill>
            </a:endParaRPr>
          </a:p>
          <a:p>
            <a:pPr>
              <a:defRPr/>
            </a:pPr>
            <a:r>
              <a:rPr lang="en-US" sz="1050" b="1" dirty="0">
                <a:solidFill>
                  <a:schemeClr val="bg1"/>
                </a:solidFill>
              </a:rPr>
              <a:t>Program Director/Author/Lead Editor: </a:t>
            </a:r>
            <a:r>
              <a:rPr lang="en-US" sz="1050" dirty="0">
                <a:solidFill>
                  <a:schemeClr val="bg1"/>
                </a:solidFill>
              </a:rPr>
              <a:t>Dr. Susan E. Riechert (University of Tennessee)</a:t>
            </a:r>
          </a:p>
          <a:p>
            <a:pPr>
              <a:defRPr/>
            </a:pPr>
            <a:r>
              <a:rPr lang="en-US" sz="1050" b="1" dirty="0">
                <a:solidFill>
                  <a:schemeClr val="bg1"/>
                </a:solidFill>
              </a:rPr>
              <a:t>Science Collaborators: </a:t>
            </a:r>
            <a:r>
              <a:rPr lang="en-US" sz="1050" dirty="0">
                <a:solidFill>
                  <a:schemeClr val="bg1"/>
                </a:solidFill>
              </a:rPr>
              <a:t>Dr. Thomas C. Jones (East Tennessee State University), Dr. Stan </a:t>
            </a:r>
            <a:r>
              <a:rPr lang="en-US" sz="1050" dirty="0" err="1">
                <a:solidFill>
                  <a:schemeClr val="bg1"/>
                </a:solidFill>
              </a:rPr>
              <a:t>Guffey</a:t>
            </a:r>
            <a:r>
              <a:rPr lang="en-US" sz="1050" dirty="0">
                <a:solidFill>
                  <a:schemeClr val="bg1"/>
                </a:solidFill>
              </a:rPr>
              <a:t> (University of Tennessee)</a:t>
            </a:r>
          </a:p>
          <a:p>
            <a:pPr>
              <a:defRPr/>
            </a:pPr>
            <a:r>
              <a:rPr lang="en-US" sz="1050" b="1" dirty="0">
                <a:solidFill>
                  <a:schemeClr val="bg1"/>
                </a:solidFill>
              </a:rPr>
              <a:t>Mathematics Collaborators/Editors: </a:t>
            </a:r>
            <a:r>
              <a:rPr lang="en-US" sz="1050" dirty="0">
                <a:solidFill>
                  <a:schemeClr val="bg1"/>
                </a:solidFill>
              </a:rPr>
              <a:t>Dr. Suzanne </a:t>
            </a:r>
            <a:r>
              <a:rPr lang="en-US" sz="1050" dirty="0" err="1">
                <a:solidFill>
                  <a:schemeClr val="bg1"/>
                </a:solidFill>
              </a:rPr>
              <a:t>Lenhart</a:t>
            </a:r>
            <a:r>
              <a:rPr lang="en-US" sz="1050" dirty="0">
                <a:solidFill>
                  <a:schemeClr val="bg1"/>
                </a:solidFill>
              </a:rPr>
              <a:t> (</a:t>
            </a:r>
            <a:r>
              <a:rPr lang="en-US" sz="1050" dirty="0" err="1">
                <a:solidFill>
                  <a:schemeClr val="bg1"/>
                </a:solidFill>
              </a:rPr>
              <a:t>NIMBioS</a:t>
            </a:r>
            <a:r>
              <a:rPr lang="en-US" sz="1050" dirty="0">
                <a:solidFill>
                  <a:schemeClr val="bg1"/>
                </a:solidFill>
              </a:rPr>
              <a:t>), Kelly </a:t>
            </a:r>
            <a:r>
              <a:rPr lang="en-US" sz="1050" dirty="0" err="1">
                <a:solidFill>
                  <a:schemeClr val="bg1"/>
                </a:solidFill>
              </a:rPr>
              <a:t>Sturner</a:t>
            </a:r>
            <a:r>
              <a:rPr lang="en-US" sz="1050" dirty="0">
                <a:solidFill>
                  <a:schemeClr val="bg1"/>
                </a:solidFill>
              </a:rPr>
              <a:t> (</a:t>
            </a:r>
            <a:r>
              <a:rPr lang="en-US" sz="1050" dirty="0" err="1">
                <a:solidFill>
                  <a:schemeClr val="bg1"/>
                </a:solidFill>
              </a:rPr>
              <a:t>NIMBioS</a:t>
            </a:r>
            <a:r>
              <a:rPr lang="en-US" sz="1050" dirty="0">
                <a:solidFill>
                  <a:schemeClr val="bg1"/>
                </a:solidFill>
              </a:rPr>
              <a:t>), Lu Howard (University of Tennessee)</a:t>
            </a:r>
          </a:p>
          <a:p>
            <a:pPr>
              <a:defRPr/>
            </a:pPr>
            <a:r>
              <a:rPr lang="en-US" sz="1050" b="1" dirty="0">
                <a:solidFill>
                  <a:schemeClr val="bg1"/>
                </a:solidFill>
              </a:rPr>
              <a:t>Outreach Coordinator: </a:t>
            </a:r>
            <a:r>
              <a:rPr lang="en-US" sz="1050" dirty="0">
                <a:solidFill>
                  <a:schemeClr val="bg1"/>
                </a:solidFill>
              </a:rPr>
              <a:t>Dr. Lynn Champion (University of Tennessee)</a:t>
            </a:r>
          </a:p>
          <a:p>
            <a:pPr>
              <a:defRPr/>
            </a:pPr>
            <a:r>
              <a:rPr lang="en-US" sz="1050" b="1" dirty="0">
                <a:solidFill>
                  <a:schemeClr val="bg1"/>
                </a:solidFill>
              </a:rPr>
              <a:t>Workshop Coordinators: </a:t>
            </a:r>
            <a:r>
              <a:rPr lang="en-US" sz="1050" dirty="0">
                <a:solidFill>
                  <a:schemeClr val="bg1"/>
                </a:solidFill>
              </a:rPr>
              <a:t>Kathy </a:t>
            </a:r>
            <a:r>
              <a:rPr lang="en-US" sz="1050" dirty="0" err="1">
                <a:solidFill>
                  <a:schemeClr val="bg1"/>
                </a:solidFill>
              </a:rPr>
              <a:t>DeWein</a:t>
            </a:r>
            <a:r>
              <a:rPr lang="en-US" sz="1050" dirty="0">
                <a:solidFill>
                  <a:schemeClr val="bg1"/>
                </a:solidFill>
              </a:rPr>
              <a:t> (Austin </a:t>
            </a:r>
            <a:r>
              <a:rPr lang="en-US" sz="1050" dirty="0" err="1">
                <a:solidFill>
                  <a:schemeClr val="bg1"/>
                </a:solidFill>
              </a:rPr>
              <a:t>Peay</a:t>
            </a:r>
            <a:r>
              <a:rPr lang="en-US" sz="1050" dirty="0">
                <a:solidFill>
                  <a:schemeClr val="bg1"/>
                </a:solidFill>
              </a:rPr>
              <a:t> State University), Gale Stanley (Jacksboro Middle School)</a:t>
            </a:r>
          </a:p>
          <a:p>
            <a:pPr>
              <a:defRPr/>
            </a:pPr>
            <a:r>
              <a:rPr lang="en-US" sz="1050" b="1" dirty="0">
                <a:solidFill>
                  <a:schemeClr val="bg1"/>
                </a:solidFill>
              </a:rPr>
              <a:t>Production/Assistant Editor: </a:t>
            </a:r>
            <a:r>
              <a:rPr lang="en-US" sz="1050" dirty="0">
                <a:solidFill>
                  <a:schemeClr val="bg1"/>
                </a:solidFill>
              </a:rPr>
              <a:t>J.R. Jones (University of Tennessee)</a:t>
            </a:r>
          </a:p>
          <a:p>
            <a:pPr>
              <a:defRPr/>
            </a:pPr>
            <a:r>
              <a:rPr lang="en-US" sz="1050" b="1" dirty="0">
                <a:solidFill>
                  <a:schemeClr val="bg1"/>
                </a:solidFill>
              </a:rPr>
              <a:t>Previous Contributors: </a:t>
            </a:r>
            <a:r>
              <a:rPr lang="en-US" sz="1050" dirty="0">
                <a:solidFill>
                  <a:schemeClr val="bg1"/>
                </a:solidFill>
              </a:rPr>
              <a:t>Sarah Duncan, Communications (formerly with </a:t>
            </a:r>
            <a:r>
              <a:rPr lang="en-US" sz="1050" dirty="0" err="1">
                <a:solidFill>
                  <a:schemeClr val="bg1"/>
                </a:solidFill>
              </a:rPr>
              <a:t>NIMBioS</a:t>
            </a:r>
            <a:r>
              <a:rPr lang="en-US" sz="1050" dirty="0">
                <a:solidFill>
                  <a:schemeClr val="bg1"/>
                </a:solidFill>
              </a:rPr>
              <a:t>), Rachel Leander, Math Collaborator (formerly with </a:t>
            </a:r>
            <a:r>
              <a:rPr lang="en-US" sz="1050" dirty="0" err="1">
                <a:solidFill>
                  <a:schemeClr val="bg1"/>
                </a:solidFill>
              </a:rPr>
              <a:t>NIMBioS</a:t>
            </a:r>
            <a:r>
              <a:rPr lang="en-US" sz="1050" dirty="0">
                <a:solidFill>
                  <a:schemeClr val="bg1"/>
                </a:solidFill>
              </a:rPr>
              <a:t>)</a:t>
            </a:r>
          </a:p>
          <a:p>
            <a:pPr>
              <a:defRPr/>
            </a:pPr>
            <a:r>
              <a:rPr lang="en-US" sz="1050" dirty="0">
                <a:solidFill>
                  <a:schemeClr val="bg1"/>
                </a:solidFill>
              </a:rPr>
              <a:t> </a:t>
            </a:r>
          </a:p>
          <a:p>
            <a:pPr algn="ctr">
              <a:defRPr/>
            </a:pPr>
            <a:r>
              <a:rPr lang="en-US" sz="1050" i="1" dirty="0">
                <a:solidFill>
                  <a:srgbClr val="FFFFFF"/>
                </a:solidFill>
              </a:rPr>
              <a:t>This unit revised September 2012</a:t>
            </a:r>
          </a:p>
          <a:p>
            <a:pPr algn="ctr">
              <a:defRPr/>
            </a:pPr>
            <a:endParaRPr lang="en-US" sz="1050" i="1" dirty="0">
              <a:solidFill>
                <a:schemeClr val="bg1"/>
              </a:solidFill>
            </a:endParaRPr>
          </a:p>
          <a:p>
            <a:pPr algn="ctr">
              <a:defRPr/>
            </a:pPr>
            <a:r>
              <a:rPr lang="en-US" sz="1050" b="1" dirty="0">
                <a:solidFill>
                  <a:schemeClr val="bg1"/>
                </a:solidFill>
              </a:rPr>
              <a:t>Copyright 2012 by </a:t>
            </a:r>
            <a:r>
              <a:rPr lang="en-US" sz="1050" b="1" i="1" dirty="0">
                <a:solidFill>
                  <a:schemeClr val="bg1"/>
                </a:solidFill>
              </a:rPr>
              <a:t>Biology in a Box</a:t>
            </a:r>
            <a:r>
              <a:rPr lang="en-US" sz="1050" b="1" dirty="0">
                <a:solidFill>
                  <a:schemeClr val="bg1"/>
                </a:solidFill>
              </a:rPr>
              <a:t>, and the University of Tennessee. All materials in this unit and on the </a:t>
            </a:r>
            <a:r>
              <a:rPr lang="en-US" sz="1050" b="1" i="1" dirty="0">
                <a:solidFill>
                  <a:schemeClr val="bg1"/>
                </a:solidFill>
              </a:rPr>
              <a:t>Biology in a Box</a:t>
            </a:r>
            <a:r>
              <a:rPr lang="en-US" sz="1050" b="1" dirty="0">
                <a:solidFill>
                  <a:schemeClr val="bg1"/>
                </a:solidFill>
              </a:rPr>
              <a:t> web server (</a:t>
            </a:r>
            <a:r>
              <a:rPr lang="en-US" sz="1050" b="1" i="1" cap="all" dirty="0">
                <a:solidFill>
                  <a:schemeClr val="bg1"/>
                </a:solidFill>
              </a:rPr>
              <a:t>biologyinabox.utk.edu</a:t>
            </a:r>
            <a:r>
              <a:rPr lang="en-US" sz="1050" b="1" dirty="0">
                <a:solidFill>
                  <a:schemeClr val="bg1"/>
                </a:solidFill>
              </a:rPr>
              <a:t>, </a:t>
            </a:r>
            <a:r>
              <a:rPr lang="en-US" sz="1050" b="1" i="1" cap="all" dirty="0">
                <a:solidFill>
                  <a:schemeClr val="bg1"/>
                </a:solidFill>
              </a:rPr>
              <a:t>eeb.bio.utk.edu/</a:t>
            </a:r>
            <a:r>
              <a:rPr lang="en-US" sz="1050" b="1" i="1" cap="all" dirty="0" err="1">
                <a:solidFill>
                  <a:schemeClr val="bg1"/>
                </a:solidFill>
              </a:rPr>
              <a:t>biologyinbox</a:t>
            </a:r>
            <a:r>
              <a:rPr lang="en-US" sz="1050" b="1" dirty="0">
                <a:solidFill>
                  <a:schemeClr val="bg1"/>
                </a:solidFill>
              </a:rPr>
              <a:t>) may not be reproduced or stored in a retrieval system without prior written permission of the publisher, and in no case for profit.</a:t>
            </a:r>
          </a:p>
          <a:p>
            <a:pPr>
              <a:defRPr/>
            </a:pPr>
            <a:endParaRPr lang="en-US" sz="1200" dirty="0">
              <a:latin typeface="Arial" charset="0"/>
              <a:cs typeface="+mn-cs"/>
            </a:endParaRPr>
          </a:p>
        </p:txBody>
      </p:sp>
      <p:pic>
        <p:nvPicPr>
          <p:cNvPr id="2052" name="Picture 3" descr="UT_color.jpg">
            <a:extLst>
              <a:ext uri="{FF2B5EF4-FFF2-40B4-BE49-F238E27FC236}">
                <a16:creationId xmlns:a16="http://schemas.microsoft.com/office/drawing/2014/main" id="{E0D70142-4C48-4B47-B45E-28E7189887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52600"/>
            <a:ext cx="20574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NIMBioS_color.jpg">
            <a:extLst>
              <a:ext uri="{FF2B5EF4-FFF2-40B4-BE49-F238E27FC236}">
                <a16:creationId xmlns:a16="http://schemas.microsoft.com/office/drawing/2014/main" id="{DCA345C1-0954-4675-B1C4-6D109667EC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6013" y="1725613"/>
            <a:ext cx="45720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95B6AFC3-C043-48B9-B9C4-116C0B2A94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A2582F-FD58-41A3-880D-9A53EB8CC50F}" type="slidenum">
              <a:rPr lang="en-US" altLang="en-US"/>
              <a:pPr eaLnBrk="1" hangingPunct="1"/>
              <a:t>10</a:t>
            </a:fld>
            <a:endParaRPr lang="en-US" altLang="en-US"/>
          </a:p>
        </p:txBody>
      </p:sp>
      <p:sp>
        <p:nvSpPr>
          <p:cNvPr id="11267" name="Rectangle 2">
            <a:extLst>
              <a:ext uri="{FF2B5EF4-FFF2-40B4-BE49-F238E27FC236}">
                <a16:creationId xmlns:a16="http://schemas.microsoft.com/office/drawing/2014/main" id="{B05303A3-667F-4B7A-8614-3A282577214A}"/>
              </a:ext>
            </a:extLst>
          </p:cNvPr>
          <p:cNvSpPr>
            <a:spLocks noGrp="1" noChangeArrowheads="1"/>
          </p:cNvSpPr>
          <p:nvPr>
            <p:ph type="title"/>
          </p:nvPr>
        </p:nvSpPr>
        <p:spPr>
          <a:xfrm>
            <a:off x="457200" y="0"/>
            <a:ext cx="8229600" cy="655638"/>
          </a:xfrm>
          <a:solidFill>
            <a:srgbClr val="E04EBA"/>
          </a:solidFill>
          <a:ln w="38100">
            <a:solidFill>
              <a:schemeClr val="tx1"/>
            </a:solidFill>
            <a:miter lim="800000"/>
            <a:headEnd/>
            <a:tailEnd/>
          </a:ln>
        </p:spPr>
        <p:txBody>
          <a:bodyPr/>
          <a:lstStyle/>
          <a:p>
            <a:pPr eaLnBrk="1" hangingPunct="1"/>
            <a:r>
              <a:rPr lang="en-US" altLang="en-US" sz="3200" b="1"/>
              <a:t>Exercise 1: What is its mass?</a:t>
            </a:r>
          </a:p>
        </p:txBody>
      </p:sp>
      <p:sp>
        <p:nvSpPr>
          <p:cNvPr id="9219" name="Rectangle 3">
            <a:extLst>
              <a:ext uri="{FF2B5EF4-FFF2-40B4-BE49-F238E27FC236}">
                <a16:creationId xmlns:a16="http://schemas.microsoft.com/office/drawing/2014/main" id="{22F23F85-14AF-4DB5-9E38-5B9ACBC2199D}"/>
              </a:ext>
            </a:extLst>
          </p:cNvPr>
          <p:cNvSpPr>
            <a:spLocks noGrp="1" noChangeArrowheads="1"/>
          </p:cNvSpPr>
          <p:nvPr>
            <p:ph type="body" idx="1"/>
          </p:nvPr>
        </p:nvSpPr>
        <p:spPr>
          <a:xfrm>
            <a:off x="228600" y="762000"/>
            <a:ext cx="8686800" cy="5867400"/>
          </a:xfrm>
        </p:spPr>
        <p:txBody>
          <a:bodyPr/>
          <a:lstStyle/>
          <a:p>
            <a:pPr lvl="1" eaLnBrk="1" hangingPunct="1">
              <a:buFont typeface="Wingdings" pitchFamily="2" charset="2"/>
              <a:buChar char="q"/>
              <a:defRPr/>
            </a:pPr>
            <a:endParaRPr lang="en-US" sz="1600" b="1" dirty="0">
              <a:ea typeface="+mn-ea"/>
              <a:cs typeface="+mn-cs"/>
            </a:endParaRPr>
          </a:p>
          <a:p>
            <a:pPr eaLnBrk="1" hangingPunct="1">
              <a:buFont typeface="Wingdings" pitchFamily="2" charset="2"/>
              <a:buChar char="q"/>
              <a:defRPr/>
            </a:pPr>
            <a:r>
              <a:rPr lang="en-US" sz="2400" b="1" dirty="0"/>
              <a:t>In the United States, we often talk in terms of how much an object </a:t>
            </a:r>
            <a:r>
              <a:rPr lang="en-US" sz="2400" b="1" dirty="0">
                <a:solidFill>
                  <a:srgbClr val="E04EBA"/>
                </a:solidFill>
              </a:rPr>
              <a:t>weighs</a:t>
            </a:r>
            <a:r>
              <a:rPr lang="en-US" sz="2400" b="1" dirty="0"/>
              <a:t>, but </a:t>
            </a:r>
            <a:r>
              <a:rPr lang="en-US" sz="2400" b="1" dirty="0">
                <a:solidFill>
                  <a:srgbClr val="E04EBA"/>
                </a:solidFill>
              </a:rPr>
              <a:t>weight</a:t>
            </a:r>
            <a:r>
              <a:rPr lang="en-US" sz="2400" b="1" dirty="0"/>
              <a:t> is actually a measure of the gravitational pull on an object. </a:t>
            </a:r>
          </a:p>
          <a:p>
            <a:pPr eaLnBrk="1" hangingPunct="1">
              <a:buFont typeface="Wingdings" pitchFamily="2" charset="2"/>
              <a:buChar char="q"/>
              <a:defRPr/>
            </a:pPr>
            <a:endParaRPr lang="en-US" sz="2400" b="1" dirty="0"/>
          </a:p>
          <a:p>
            <a:pPr eaLnBrk="1" hangingPunct="1">
              <a:buFont typeface="Wingdings" pitchFamily="2" charset="2"/>
              <a:buChar char="q"/>
              <a:defRPr/>
            </a:pPr>
            <a:r>
              <a:rPr lang="en-US" sz="2400" b="1" dirty="0"/>
              <a:t>You would have the same mass if you were standing on the surface of the moon or on the surface of the earth, but you would weigh less on the moon, because the gravitational pull of the moon is less than that of the earth.</a:t>
            </a:r>
            <a:r>
              <a:rPr lang="en-US" sz="2400" b="1" i="1" dirty="0"/>
              <a:t> </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Slide Number Placeholder 5">
            <a:extLst>
              <a:ext uri="{FF2B5EF4-FFF2-40B4-BE49-F238E27FC236}">
                <a16:creationId xmlns:a16="http://schemas.microsoft.com/office/drawing/2014/main" id="{6EDB5E5B-A032-46C3-903F-42797B5405B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E2A1C6-89DC-4B39-A1BC-24BCC688F453}" type="slidenum">
              <a:rPr lang="en-US" altLang="en-US"/>
              <a:pPr eaLnBrk="1" hangingPunct="1"/>
              <a:t>100</a:t>
            </a:fld>
            <a:endParaRPr lang="en-US" altLang="en-US"/>
          </a:p>
        </p:txBody>
      </p:sp>
      <p:sp>
        <p:nvSpPr>
          <p:cNvPr id="103427" name="Rectangle 2">
            <a:extLst>
              <a:ext uri="{FF2B5EF4-FFF2-40B4-BE49-F238E27FC236}">
                <a16:creationId xmlns:a16="http://schemas.microsoft.com/office/drawing/2014/main" id="{1FAE7E72-64DB-4C35-BC46-7CE7452F81AC}"/>
              </a:ext>
            </a:extLst>
          </p:cNvPr>
          <p:cNvSpPr>
            <a:spLocks noGrp="1" noChangeArrowheads="1"/>
          </p:cNvSpPr>
          <p:nvPr>
            <p:ph type="title"/>
          </p:nvPr>
        </p:nvSpPr>
        <p:spPr>
          <a:xfrm>
            <a:off x="457200" y="0"/>
            <a:ext cx="8229600" cy="609600"/>
          </a:xfrm>
          <a:solidFill>
            <a:srgbClr val="00B0F0"/>
          </a:solidFill>
          <a:ln w="38100">
            <a:solidFill>
              <a:schemeClr val="tx1"/>
            </a:solidFill>
            <a:miter lim="800000"/>
            <a:headEnd/>
            <a:tailEnd/>
          </a:ln>
        </p:spPr>
        <p:txBody>
          <a:bodyPr/>
          <a:lstStyle/>
          <a:p>
            <a:r>
              <a:rPr lang="en-US" altLang="en-US" sz="3200" b="1"/>
              <a:t>Exercise 3b. Calculating percent error</a:t>
            </a:r>
            <a:endParaRPr lang="en-US" altLang="en-US" sz="3200"/>
          </a:p>
        </p:txBody>
      </p:sp>
      <p:sp>
        <p:nvSpPr>
          <p:cNvPr id="38915" name="Rectangle 3">
            <a:extLst>
              <a:ext uri="{FF2B5EF4-FFF2-40B4-BE49-F238E27FC236}">
                <a16:creationId xmlns:a16="http://schemas.microsoft.com/office/drawing/2014/main" id="{8DD04D7B-D6DE-4F51-A915-2ADB8564E185}"/>
              </a:ext>
            </a:extLst>
          </p:cNvPr>
          <p:cNvSpPr>
            <a:spLocks noGrp="1" noChangeArrowheads="1"/>
          </p:cNvSpPr>
          <p:nvPr>
            <p:ph type="body" idx="1"/>
          </p:nvPr>
        </p:nvSpPr>
        <p:spPr>
          <a:xfrm>
            <a:off x="228600" y="685800"/>
            <a:ext cx="8610600" cy="1143000"/>
          </a:xfrm>
        </p:spPr>
        <p:txBody>
          <a:bodyPr/>
          <a:lstStyle/>
          <a:p>
            <a:pPr>
              <a:buFont typeface="Wingdings" panose="05000000000000000000" pitchFamily="2" charset="2"/>
              <a:buChar char="q"/>
            </a:pPr>
            <a:r>
              <a:rPr lang="en-US" altLang="en-US" sz="2400"/>
              <a:t>Using the formula, calculate the measurement error for each of the blocks. </a:t>
            </a:r>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r>
              <a:rPr lang="en-US" altLang="en-US" sz="2400"/>
              <a:t>Fill in the final column of your table.</a:t>
            </a:r>
          </a:p>
          <a:p>
            <a:pPr>
              <a:buFont typeface="Wingdings" panose="05000000000000000000" pitchFamily="2" charset="2"/>
              <a:buChar char="q"/>
            </a:pPr>
            <a:r>
              <a:rPr lang="en-US" altLang="en-US" sz="2400"/>
              <a:t>Your percent error can reflect an overestimate (&gt;0) or an underestimate (&lt; 0) of the true density.</a:t>
            </a:r>
          </a:p>
          <a:p>
            <a:pPr>
              <a:buFont typeface="Wingdings" panose="05000000000000000000" pitchFamily="2" charset="2"/>
              <a:buChar char="q"/>
            </a:pPr>
            <a:r>
              <a:rPr lang="en-US" altLang="en-US" sz="2400"/>
              <a:t>Was there a trend in the error of your estimates?  That is, did you tend to overestimate the density, or to underestimate it? If so, what might be some reasons for this trend?  </a:t>
            </a:r>
          </a:p>
        </p:txBody>
      </p:sp>
      <p:pic>
        <p:nvPicPr>
          <p:cNvPr id="4098" name="Picture 2">
            <a:extLst>
              <a:ext uri="{FF2B5EF4-FFF2-40B4-BE49-F238E27FC236}">
                <a16:creationId xmlns:a16="http://schemas.microsoft.com/office/drawing/2014/main" id="{9EAD433F-D510-452B-86C2-9ABCC8852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52600"/>
            <a:ext cx="67198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Slide Number Placeholder 5">
            <a:extLst>
              <a:ext uri="{FF2B5EF4-FFF2-40B4-BE49-F238E27FC236}">
                <a16:creationId xmlns:a16="http://schemas.microsoft.com/office/drawing/2014/main" id="{A321EC83-C3F3-4C44-819B-3BEB3CA7C3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2BC14A-4DED-46CA-9B41-AFB46BD63826}" type="slidenum">
              <a:rPr lang="en-US" altLang="en-US"/>
              <a:pPr eaLnBrk="1" hangingPunct="1"/>
              <a:t>101</a:t>
            </a:fld>
            <a:endParaRPr lang="en-US" altLang="en-US"/>
          </a:p>
        </p:txBody>
      </p:sp>
      <p:sp>
        <p:nvSpPr>
          <p:cNvPr id="104451" name="Rectangle 2">
            <a:extLst>
              <a:ext uri="{FF2B5EF4-FFF2-40B4-BE49-F238E27FC236}">
                <a16:creationId xmlns:a16="http://schemas.microsoft.com/office/drawing/2014/main" id="{B938CA32-8324-4E2A-999F-65F3A64919D3}"/>
              </a:ext>
            </a:extLst>
          </p:cNvPr>
          <p:cNvSpPr>
            <a:spLocks noGrp="1" noChangeArrowheads="1"/>
          </p:cNvSpPr>
          <p:nvPr>
            <p:ph type="title"/>
          </p:nvPr>
        </p:nvSpPr>
        <p:spPr>
          <a:xfrm>
            <a:off x="457200" y="0"/>
            <a:ext cx="8229600" cy="609600"/>
          </a:xfrm>
          <a:solidFill>
            <a:srgbClr val="00B0F0"/>
          </a:solidFill>
          <a:ln w="38100">
            <a:solidFill>
              <a:schemeClr val="tx1"/>
            </a:solidFill>
            <a:miter lim="800000"/>
            <a:headEnd/>
            <a:tailEnd/>
          </a:ln>
        </p:spPr>
        <p:txBody>
          <a:bodyPr/>
          <a:lstStyle/>
          <a:p>
            <a:r>
              <a:rPr lang="en-US" altLang="en-US" sz="3200" b="1"/>
              <a:t>Exercise 3b. Calculating percent error</a:t>
            </a:r>
            <a:endParaRPr lang="en-US" altLang="en-US" sz="3200"/>
          </a:p>
        </p:txBody>
      </p:sp>
      <p:sp>
        <p:nvSpPr>
          <p:cNvPr id="38915" name="Rectangle 3">
            <a:extLst>
              <a:ext uri="{FF2B5EF4-FFF2-40B4-BE49-F238E27FC236}">
                <a16:creationId xmlns:a16="http://schemas.microsoft.com/office/drawing/2014/main" id="{1CDA31FB-ECE0-4986-81F5-3FBC767DE985}"/>
              </a:ext>
            </a:extLst>
          </p:cNvPr>
          <p:cNvSpPr>
            <a:spLocks noGrp="1" noChangeArrowheads="1"/>
          </p:cNvSpPr>
          <p:nvPr>
            <p:ph type="body" idx="1"/>
          </p:nvPr>
        </p:nvSpPr>
        <p:spPr>
          <a:xfrm>
            <a:off x="152400" y="838200"/>
            <a:ext cx="5715000" cy="1143000"/>
          </a:xfrm>
        </p:spPr>
        <p:txBody>
          <a:bodyPr/>
          <a:lstStyle/>
          <a:p>
            <a:pPr>
              <a:buFont typeface="Wingdings" panose="05000000000000000000" pitchFamily="2" charset="2"/>
              <a:buChar char="q"/>
            </a:pPr>
            <a:r>
              <a:rPr lang="en-US" altLang="en-US" sz="2400"/>
              <a:t>To the right is a table displaying the densities of each of the materials from which the cubes in Exercise 3a are made.</a:t>
            </a:r>
          </a:p>
          <a:p>
            <a:pPr>
              <a:buFont typeface="Wingdings" panose="05000000000000000000" pitchFamily="2" charset="2"/>
              <a:buChar char="q"/>
            </a:pPr>
            <a:endParaRPr lang="en-US" altLang="en-US" sz="2400"/>
          </a:p>
          <a:p>
            <a:pPr>
              <a:buFont typeface="Wingdings" panose="05000000000000000000" pitchFamily="2" charset="2"/>
              <a:buChar char="q"/>
            </a:pPr>
            <a:r>
              <a:rPr lang="en-US" altLang="en-US" sz="2400"/>
              <a:t>Use these values to calculate your percent error for your measurements of density of each of the materials.</a:t>
            </a:r>
          </a:p>
          <a:p>
            <a:pPr>
              <a:buFont typeface="Wingdings" panose="05000000000000000000" pitchFamily="2" charset="2"/>
              <a:buChar char="q"/>
            </a:pPr>
            <a:endParaRPr lang="en-US" altLang="en-US" sz="2400"/>
          </a:p>
          <a:p>
            <a:pPr>
              <a:buFont typeface="Wingdings" panose="05000000000000000000" pitchFamily="2" charset="2"/>
              <a:buChar char="q"/>
            </a:pPr>
            <a:r>
              <a:rPr lang="en-US" altLang="en-US" sz="2400"/>
              <a:t>Since some of the values listed in the table list a range of densities for particular materials, use the midpoint of the range of density values of those materials as the true value when making your calculations.</a:t>
            </a:r>
          </a:p>
        </p:txBody>
      </p:sp>
      <p:pic>
        <p:nvPicPr>
          <p:cNvPr id="6147" name="Picture 3">
            <a:extLst>
              <a:ext uri="{FF2B5EF4-FFF2-40B4-BE49-F238E27FC236}">
                <a16:creationId xmlns:a16="http://schemas.microsoft.com/office/drawing/2014/main" id="{D96D103C-D1C3-405E-9883-1F0A2A9A5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524000"/>
            <a:ext cx="3076575"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35" presetClass="entr" presetSubtype="0" fill="hold" nodeType="withEffect">
                                  <p:stCondLst>
                                    <p:cond delay="0"/>
                                  </p:stCondLst>
                                  <p:childTnLst>
                                    <p:set>
                                      <p:cBhvr>
                                        <p:cTn id="8" dur="1" fill="hold">
                                          <p:stCondLst>
                                            <p:cond delay="0"/>
                                          </p:stCondLst>
                                        </p:cTn>
                                        <p:tgtEl>
                                          <p:spTgt spid="6147"/>
                                        </p:tgtEl>
                                        <p:attrNameLst>
                                          <p:attrName>style.visibility</p:attrName>
                                        </p:attrNameLst>
                                      </p:cBhvr>
                                      <p:to>
                                        <p:strVal val="visible"/>
                                      </p:to>
                                    </p:set>
                                    <p:animEffect transition="in" filter="fade">
                                      <p:cBhvr>
                                        <p:cTn id="9" dur="500"/>
                                        <p:tgtEl>
                                          <p:spTgt spid="6147"/>
                                        </p:tgtEl>
                                      </p:cBhvr>
                                    </p:animEffect>
                                    <p:anim calcmode="lin" valueType="num">
                                      <p:cBhvr>
                                        <p:cTn id="10" dur="500" fill="hold"/>
                                        <p:tgtEl>
                                          <p:spTgt spid="6147"/>
                                        </p:tgtEl>
                                        <p:attrNameLst>
                                          <p:attrName>style.rotation</p:attrName>
                                        </p:attrNameLst>
                                      </p:cBhvr>
                                      <p:tavLst>
                                        <p:tav tm="0">
                                          <p:val>
                                            <p:fltVal val="720"/>
                                          </p:val>
                                        </p:tav>
                                        <p:tav tm="100000">
                                          <p:val>
                                            <p:fltVal val="0"/>
                                          </p:val>
                                        </p:tav>
                                      </p:tavLst>
                                    </p:anim>
                                    <p:anim calcmode="lin" valueType="num">
                                      <p:cBhvr>
                                        <p:cTn id="11" dur="500" fill="hold"/>
                                        <p:tgtEl>
                                          <p:spTgt spid="6147"/>
                                        </p:tgtEl>
                                        <p:attrNameLst>
                                          <p:attrName>ppt_h</p:attrName>
                                        </p:attrNameLst>
                                      </p:cBhvr>
                                      <p:tavLst>
                                        <p:tav tm="0">
                                          <p:val>
                                            <p:fltVal val="0"/>
                                          </p:val>
                                        </p:tav>
                                        <p:tav tm="100000">
                                          <p:val>
                                            <p:strVal val="#ppt_h"/>
                                          </p:val>
                                        </p:tav>
                                      </p:tavLst>
                                    </p:anim>
                                    <p:anim calcmode="lin" valueType="num">
                                      <p:cBhvr>
                                        <p:cTn id="12" dur="500" fill="hold"/>
                                        <p:tgtEl>
                                          <p:spTgt spid="6147"/>
                                        </p:tgtEl>
                                        <p:attrNameLst>
                                          <p:attrName>ppt_w</p:attrName>
                                        </p:attrNameLst>
                                      </p:cBhvr>
                                      <p:tavLst>
                                        <p:tav tm="0">
                                          <p:val>
                                            <p:fltVal val="0"/>
                                          </p:val>
                                        </p:tav>
                                        <p:tav tm="100000">
                                          <p:val>
                                            <p:strVal val="#ppt_w"/>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Slide Number Placeholder 5">
            <a:extLst>
              <a:ext uri="{FF2B5EF4-FFF2-40B4-BE49-F238E27FC236}">
                <a16:creationId xmlns:a16="http://schemas.microsoft.com/office/drawing/2014/main" id="{82523B82-6FE2-4BEC-93C5-90B4293CEC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73FD44-976F-4796-94F9-E2A3FEC6533E}" type="slidenum">
              <a:rPr lang="en-US" altLang="en-US"/>
              <a:pPr eaLnBrk="1" hangingPunct="1"/>
              <a:t>102</a:t>
            </a:fld>
            <a:endParaRPr lang="en-US" altLang="en-US"/>
          </a:p>
        </p:txBody>
      </p:sp>
      <p:sp>
        <p:nvSpPr>
          <p:cNvPr id="105475" name="Rectangle 2">
            <a:extLst>
              <a:ext uri="{FF2B5EF4-FFF2-40B4-BE49-F238E27FC236}">
                <a16:creationId xmlns:a16="http://schemas.microsoft.com/office/drawing/2014/main" id="{EDBDAF11-7E4D-497E-8AD5-3655406086B6}"/>
              </a:ext>
            </a:extLst>
          </p:cNvPr>
          <p:cNvSpPr>
            <a:spLocks noGrp="1" noChangeArrowheads="1"/>
          </p:cNvSpPr>
          <p:nvPr>
            <p:ph type="title"/>
          </p:nvPr>
        </p:nvSpPr>
        <p:spPr>
          <a:xfrm>
            <a:off x="457200" y="0"/>
            <a:ext cx="8229600" cy="533400"/>
          </a:xfrm>
          <a:solidFill>
            <a:srgbClr val="00B0F0"/>
          </a:solidFill>
          <a:ln w="38100">
            <a:solidFill>
              <a:schemeClr val="tx1"/>
            </a:solidFill>
            <a:miter lim="800000"/>
            <a:headEnd/>
            <a:tailEnd/>
          </a:ln>
        </p:spPr>
        <p:txBody>
          <a:bodyPr/>
          <a:lstStyle/>
          <a:p>
            <a:r>
              <a:rPr lang="en-US" altLang="en-US" sz="2800" b="1"/>
              <a:t>Exercise 3c. Density in Biology &amp; Technology</a:t>
            </a:r>
            <a:endParaRPr lang="en-US" altLang="en-US" sz="2800"/>
          </a:p>
        </p:txBody>
      </p:sp>
      <p:sp>
        <p:nvSpPr>
          <p:cNvPr id="38915" name="Rectangle 3">
            <a:extLst>
              <a:ext uri="{FF2B5EF4-FFF2-40B4-BE49-F238E27FC236}">
                <a16:creationId xmlns:a16="http://schemas.microsoft.com/office/drawing/2014/main" id="{AE5BC157-0C28-4FF1-BA98-F5CF695CFB49}"/>
              </a:ext>
            </a:extLst>
          </p:cNvPr>
          <p:cNvSpPr>
            <a:spLocks noGrp="1" noChangeArrowheads="1"/>
          </p:cNvSpPr>
          <p:nvPr>
            <p:ph type="body" idx="1"/>
          </p:nvPr>
        </p:nvSpPr>
        <p:spPr>
          <a:xfrm>
            <a:off x="228600" y="609600"/>
            <a:ext cx="8610600" cy="1143000"/>
          </a:xfrm>
        </p:spPr>
        <p:txBody>
          <a:bodyPr/>
          <a:lstStyle/>
          <a:p>
            <a:pPr>
              <a:buFont typeface="Wingdings" panose="05000000000000000000" pitchFamily="2" charset="2"/>
              <a:buChar char="q"/>
            </a:pPr>
            <a:r>
              <a:rPr lang="en-US" altLang="en-US" sz="2800" b="1"/>
              <a:t>Now that you understand the concept of density, see if you can answer the following biological and technological questions:</a:t>
            </a:r>
          </a:p>
          <a:p>
            <a:pPr>
              <a:buFontTx/>
              <a:buNone/>
            </a:pPr>
            <a:endParaRPr lang="en-US" altLang="en-US" sz="2800"/>
          </a:p>
          <a:p>
            <a:pPr>
              <a:buFontTx/>
              <a:buNone/>
            </a:pPr>
            <a:r>
              <a:rPr lang="en-US" altLang="en-US" sz="2800" b="1"/>
              <a:t> Q1. Poplar, aspen and may pine tree species have wood that is low in density, while maple and beech trees are at the high end of wood density. What is the difference in the habits and life histories of these trees that would explain the differences in their wood densities?</a:t>
            </a:r>
          </a:p>
          <a:p>
            <a:pPr>
              <a:buFontTx/>
              <a:buNone/>
            </a:pPr>
            <a:endParaRPr lang="en-US" altLang="en-US" sz="1800"/>
          </a:p>
          <a:p>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Slide Number Placeholder 5">
            <a:extLst>
              <a:ext uri="{FF2B5EF4-FFF2-40B4-BE49-F238E27FC236}">
                <a16:creationId xmlns:a16="http://schemas.microsoft.com/office/drawing/2014/main" id="{6D40939F-3F97-4CC1-93C4-87AD4B65D3F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5ECEAE-CD08-435F-8018-1C2B735F5BBA}" type="slidenum">
              <a:rPr lang="en-US" altLang="en-US"/>
              <a:pPr eaLnBrk="1" hangingPunct="1"/>
              <a:t>103</a:t>
            </a:fld>
            <a:endParaRPr lang="en-US" altLang="en-US"/>
          </a:p>
        </p:txBody>
      </p:sp>
      <p:sp>
        <p:nvSpPr>
          <p:cNvPr id="106499" name="Rectangle 2">
            <a:extLst>
              <a:ext uri="{FF2B5EF4-FFF2-40B4-BE49-F238E27FC236}">
                <a16:creationId xmlns:a16="http://schemas.microsoft.com/office/drawing/2014/main" id="{5BD4FF87-DC0A-4425-92CD-57A87A9A876C}"/>
              </a:ext>
            </a:extLst>
          </p:cNvPr>
          <p:cNvSpPr>
            <a:spLocks noGrp="1" noChangeArrowheads="1"/>
          </p:cNvSpPr>
          <p:nvPr>
            <p:ph type="title"/>
          </p:nvPr>
        </p:nvSpPr>
        <p:spPr>
          <a:xfrm>
            <a:off x="457200" y="0"/>
            <a:ext cx="8229600" cy="533400"/>
          </a:xfrm>
          <a:solidFill>
            <a:srgbClr val="00B0F0"/>
          </a:solidFill>
          <a:ln w="38100">
            <a:solidFill>
              <a:schemeClr val="tx1"/>
            </a:solidFill>
            <a:miter lim="800000"/>
            <a:headEnd/>
            <a:tailEnd/>
          </a:ln>
        </p:spPr>
        <p:txBody>
          <a:bodyPr/>
          <a:lstStyle/>
          <a:p>
            <a:r>
              <a:rPr lang="en-US" altLang="en-US" sz="2800" b="1"/>
              <a:t>Exercise 3c. Density in Biology &amp; Technology</a:t>
            </a:r>
            <a:endParaRPr lang="en-US" altLang="en-US" sz="2800"/>
          </a:p>
        </p:txBody>
      </p:sp>
      <p:sp>
        <p:nvSpPr>
          <p:cNvPr id="106500" name="Rectangle 3">
            <a:extLst>
              <a:ext uri="{FF2B5EF4-FFF2-40B4-BE49-F238E27FC236}">
                <a16:creationId xmlns:a16="http://schemas.microsoft.com/office/drawing/2014/main" id="{16E77D73-F1D0-4CF1-8F77-A223E2705F7C}"/>
              </a:ext>
            </a:extLst>
          </p:cNvPr>
          <p:cNvSpPr>
            <a:spLocks noGrp="1" noChangeArrowheads="1"/>
          </p:cNvSpPr>
          <p:nvPr>
            <p:ph type="body" idx="1"/>
          </p:nvPr>
        </p:nvSpPr>
        <p:spPr>
          <a:xfrm>
            <a:off x="228600" y="609600"/>
            <a:ext cx="8610600" cy="1143000"/>
          </a:xfrm>
        </p:spPr>
        <p:txBody>
          <a:bodyPr/>
          <a:lstStyle/>
          <a:p>
            <a:pPr>
              <a:buFontTx/>
              <a:buNone/>
            </a:pPr>
            <a:r>
              <a:rPr lang="en-US" altLang="en-US" sz="1800" b="1"/>
              <a:t> </a:t>
            </a:r>
            <a:r>
              <a:rPr lang="en-US" altLang="en-US" sz="2400" b="1"/>
              <a:t>Q2. Use the wood densities listed in the table below to match each tree species with its use. A given tree species may have more than one purpose, and the same object might be made from different woods.  Uses</a:t>
            </a:r>
            <a:r>
              <a:rPr lang="en-US" altLang="en-US" sz="2400"/>
              <a:t>: </a:t>
            </a:r>
            <a:r>
              <a:rPr lang="en-US" altLang="en-US" sz="2400" b="1"/>
              <a:t>wood sculptures, pallets, paneling, flooring, matchsticks, bats, furniture, plywood, composites, paper</a:t>
            </a:r>
            <a:r>
              <a:rPr lang="en-US" altLang="en-US" sz="2400"/>
              <a:t>	</a:t>
            </a:r>
            <a:endParaRPr lang="en-US" altLang="en-US" sz="1800"/>
          </a:p>
          <a:p>
            <a:endParaRPr lang="en-US" altLang="en-US" sz="1800"/>
          </a:p>
        </p:txBody>
      </p:sp>
      <p:pic>
        <p:nvPicPr>
          <p:cNvPr id="106501" name="Picture 2">
            <a:extLst>
              <a:ext uri="{FF2B5EF4-FFF2-40B4-BE49-F238E27FC236}">
                <a16:creationId xmlns:a16="http://schemas.microsoft.com/office/drawing/2014/main" id="{CFCC9764-0AF5-462D-9231-B2477B8F6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52800"/>
            <a:ext cx="801846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Slide Number Placeholder 5">
            <a:extLst>
              <a:ext uri="{FF2B5EF4-FFF2-40B4-BE49-F238E27FC236}">
                <a16:creationId xmlns:a16="http://schemas.microsoft.com/office/drawing/2014/main" id="{25AAC930-37D6-4C97-9375-F9853988E4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A16C4C-9B57-4B06-BBDA-FC4C2D2E0E3C}" type="slidenum">
              <a:rPr lang="en-US" altLang="en-US"/>
              <a:pPr eaLnBrk="1" hangingPunct="1"/>
              <a:t>104</a:t>
            </a:fld>
            <a:endParaRPr lang="en-US" altLang="en-US"/>
          </a:p>
        </p:txBody>
      </p:sp>
      <p:sp>
        <p:nvSpPr>
          <p:cNvPr id="107523" name="Rectangle 2">
            <a:extLst>
              <a:ext uri="{FF2B5EF4-FFF2-40B4-BE49-F238E27FC236}">
                <a16:creationId xmlns:a16="http://schemas.microsoft.com/office/drawing/2014/main" id="{1DBFA8C3-AFE6-4FCA-81FE-764508E627A8}"/>
              </a:ext>
            </a:extLst>
          </p:cNvPr>
          <p:cNvSpPr>
            <a:spLocks noGrp="1" noChangeArrowheads="1"/>
          </p:cNvSpPr>
          <p:nvPr>
            <p:ph type="title"/>
          </p:nvPr>
        </p:nvSpPr>
        <p:spPr>
          <a:xfrm>
            <a:off x="457200" y="0"/>
            <a:ext cx="8229600" cy="609600"/>
          </a:xfrm>
          <a:solidFill>
            <a:srgbClr val="00B0F0"/>
          </a:solidFill>
          <a:ln w="38100">
            <a:solidFill>
              <a:schemeClr val="tx1"/>
            </a:solidFill>
            <a:miter lim="800000"/>
            <a:headEnd/>
            <a:tailEnd/>
          </a:ln>
        </p:spPr>
        <p:txBody>
          <a:bodyPr/>
          <a:lstStyle/>
          <a:p>
            <a:r>
              <a:rPr lang="en-US" altLang="en-US" sz="3200" b="1"/>
              <a:t>Exercise 3c. Questions</a:t>
            </a:r>
            <a:endParaRPr lang="en-US" altLang="en-US" sz="3200"/>
          </a:p>
        </p:txBody>
      </p:sp>
      <p:sp>
        <p:nvSpPr>
          <p:cNvPr id="107524" name="Rectangle 3">
            <a:extLst>
              <a:ext uri="{FF2B5EF4-FFF2-40B4-BE49-F238E27FC236}">
                <a16:creationId xmlns:a16="http://schemas.microsoft.com/office/drawing/2014/main" id="{A28ECB43-B438-4EAA-9572-C4ACA4E6CB52}"/>
              </a:ext>
            </a:extLst>
          </p:cNvPr>
          <p:cNvSpPr>
            <a:spLocks noGrp="1" noChangeArrowheads="1"/>
          </p:cNvSpPr>
          <p:nvPr>
            <p:ph type="body" idx="1"/>
          </p:nvPr>
        </p:nvSpPr>
        <p:spPr>
          <a:xfrm>
            <a:off x="228600" y="685800"/>
            <a:ext cx="8610600" cy="1143000"/>
          </a:xfrm>
        </p:spPr>
        <p:txBody>
          <a:bodyPr/>
          <a:lstStyle/>
          <a:p>
            <a:pPr>
              <a:buFont typeface="Wingdings" panose="05000000000000000000" pitchFamily="2" charset="2"/>
              <a:buChar char="q"/>
            </a:pPr>
            <a:r>
              <a:rPr lang="en-US" altLang="en-US" sz="2400" b="1"/>
              <a:t>Now that you understand the concept of density, see if you can answer the following biological and technological questions:</a:t>
            </a:r>
          </a:p>
          <a:p>
            <a:pPr>
              <a:buFont typeface="Wingdings" panose="05000000000000000000" pitchFamily="2" charset="2"/>
              <a:buChar char="q"/>
            </a:pPr>
            <a:endParaRPr lang="en-US" altLang="en-US" sz="2400"/>
          </a:p>
          <a:p>
            <a:pPr>
              <a:buFontTx/>
              <a:buNone/>
            </a:pPr>
            <a:r>
              <a:rPr lang="en-US" altLang="en-US" sz="2400" b="1"/>
              <a:t>Q3. Because density influences mass, would you expect bone density to differ between terrestrial mammals and birds?  If so, what pattern would you expect to exist between the two?</a:t>
            </a:r>
            <a:endParaRPr lang="en-US" altLang="en-US" sz="2400"/>
          </a:p>
          <a:p>
            <a:pPr>
              <a:buFontTx/>
              <a:buNone/>
            </a:pPr>
            <a:r>
              <a:rPr lang="en-US" altLang="en-US" sz="2400" b="1"/>
              <a:t> </a:t>
            </a:r>
            <a:endParaRPr lang="en-US" altLang="en-US" sz="2400"/>
          </a:p>
          <a:p>
            <a:pPr>
              <a:buFontTx/>
              <a:buNone/>
            </a:pPr>
            <a:r>
              <a:rPr lang="en-US" altLang="en-US" sz="2400" b="1"/>
              <a:t>Q4.  How would you expect the densities of marine mammals to compare to the densities of terrestrial mammals?</a:t>
            </a:r>
            <a:endParaRPr lang="en-US" altLang="en-US" sz="2400"/>
          </a:p>
          <a:p>
            <a:pPr>
              <a:buFontTx/>
              <a:buNone/>
            </a:pPr>
            <a:r>
              <a:rPr lang="en-US" altLang="en-US" sz="1800" b="1"/>
              <a:t> </a:t>
            </a:r>
            <a:endParaRPr lang="en-US" altLang="en-US" sz="180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Slide Number Placeholder 5">
            <a:extLst>
              <a:ext uri="{FF2B5EF4-FFF2-40B4-BE49-F238E27FC236}">
                <a16:creationId xmlns:a16="http://schemas.microsoft.com/office/drawing/2014/main" id="{16D80FA9-ADE3-4F9E-9E29-3F052A7A79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AC6471-5C09-4ABF-85A5-EB1A17E1EB65}" type="slidenum">
              <a:rPr lang="en-US" altLang="en-US"/>
              <a:pPr eaLnBrk="1" hangingPunct="1"/>
              <a:t>105</a:t>
            </a:fld>
            <a:endParaRPr lang="en-US" altLang="en-US"/>
          </a:p>
        </p:txBody>
      </p:sp>
      <p:sp>
        <p:nvSpPr>
          <p:cNvPr id="108547" name="Rectangle 2">
            <a:extLst>
              <a:ext uri="{FF2B5EF4-FFF2-40B4-BE49-F238E27FC236}">
                <a16:creationId xmlns:a16="http://schemas.microsoft.com/office/drawing/2014/main" id="{09FA1675-CCDB-4665-8DB1-8E5AC7B6332B}"/>
              </a:ext>
            </a:extLst>
          </p:cNvPr>
          <p:cNvSpPr>
            <a:spLocks noGrp="1" noChangeArrowheads="1"/>
          </p:cNvSpPr>
          <p:nvPr>
            <p:ph type="title"/>
          </p:nvPr>
        </p:nvSpPr>
        <p:spPr>
          <a:xfrm>
            <a:off x="457200" y="0"/>
            <a:ext cx="8229600" cy="609600"/>
          </a:xfrm>
          <a:solidFill>
            <a:srgbClr val="00B0F0"/>
          </a:solidFill>
          <a:ln w="38100">
            <a:solidFill>
              <a:schemeClr val="tx1"/>
            </a:solidFill>
            <a:miter lim="800000"/>
            <a:headEnd/>
            <a:tailEnd/>
          </a:ln>
        </p:spPr>
        <p:txBody>
          <a:bodyPr/>
          <a:lstStyle/>
          <a:p>
            <a:r>
              <a:rPr lang="en-US" altLang="en-US" sz="3200" b="1"/>
              <a:t>Exercise 3c. Questions</a:t>
            </a:r>
            <a:endParaRPr lang="en-US" altLang="en-US" sz="3200"/>
          </a:p>
        </p:txBody>
      </p:sp>
      <p:sp>
        <p:nvSpPr>
          <p:cNvPr id="108548" name="Rectangle 3">
            <a:extLst>
              <a:ext uri="{FF2B5EF4-FFF2-40B4-BE49-F238E27FC236}">
                <a16:creationId xmlns:a16="http://schemas.microsoft.com/office/drawing/2014/main" id="{FFE843DB-0823-4644-A363-BEDE50C33948}"/>
              </a:ext>
            </a:extLst>
          </p:cNvPr>
          <p:cNvSpPr>
            <a:spLocks noGrp="1" noChangeArrowheads="1"/>
          </p:cNvSpPr>
          <p:nvPr>
            <p:ph type="body" idx="1"/>
          </p:nvPr>
        </p:nvSpPr>
        <p:spPr>
          <a:xfrm>
            <a:off x="228600" y="685800"/>
            <a:ext cx="8610600" cy="1143000"/>
          </a:xfrm>
        </p:spPr>
        <p:txBody>
          <a:bodyPr/>
          <a:lstStyle/>
          <a:p>
            <a:pPr>
              <a:buFontTx/>
              <a:buNone/>
            </a:pPr>
            <a:r>
              <a:rPr lang="en-US" altLang="en-US" sz="2800" b="1"/>
              <a:t>Q5. When it comes time to prepare the gravy to accompany the turkey that has been baking in the oven all day on Thanksgiving, the cook attempts to remove as much fat as possible from the juices that have accumulated in the bottom of the roasting pan. How can this be done?</a:t>
            </a:r>
          </a:p>
          <a:p>
            <a:pPr>
              <a:buFontTx/>
              <a:buNone/>
            </a:pPr>
            <a:endParaRPr lang="en-US" altLang="en-US" sz="1800" b="1"/>
          </a:p>
          <a:p>
            <a:pPr>
              <a:buFontTx/>
              <a:buNone/>
            </a:pPr>
            <a:r>
              <a:rPr lang="en-US" altLang="en-US" sz="2400" b="1"/>
              <a:t>Go to the next slides for answers to these questions and the questions from the previous slides!</a:t>
            </a:r>
            <a:endParaRPr lang="en-US" altLang="en-US" sz="240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Slide Number Placeholder 5">
            <a:extLst>
              <a:ext uri="{FF2B5EF4-FFF2-40B4-BE49-F238E27FC236}">
                <a16:creationId xmlns:a16="http://schemas.microsoft.com/office/drawing/2014/main" id="{326D3A0C-4D13-495A-AC1E-671509D777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A297D1-4F3B-475A-9641-8553A08CF3A7}" type="slidenum">
              <a:rPr lang="en-US" altLang="en-US"/>
              <a:pPr eaLnBrk="1" hangingPunct="1"/>
              <a:t>106</a:t>
            </a:fld>
            <a:endParaRPr lang="en-US" altLang="en-US"/>
          </a:p>
        </p:txBody>
      </p:sp>
      <p:sp>
        <p:nvSpPr>
          <p:cNvPr id="109571" name="Rectangle 2">
            <a:extLst>
              <a:ext uri="{FF2B5EF4-FFF2-40B4-BE49-F238E27FC236}">
                <a16:creationId xmlns:a16="http://schemas.microsoft.com/office/drawing/2014/main" id="{C7A3117F-E7F4-4ABF-AB6F-879CC5F901B4}"/>
              </a:ext>
            </a:extLst>
          </p:cNvPr>
          <p:cNvSpPr>
            <a:spLocks noGrp="1" noChangeArrowheads="1"/>
          </p:cNvSpPr>
          <p:nvPr>
            <p:ph type="title"/>
          </p:nvPr>
        </p:nvSpPr>
        <p:spPr>
          <a:xfrm>
            <a:off x="457200" y="0"/>
            <a:ext cx="8229600" cy="533400"/>
          </a:xfrm>
          <a:solidFill>
            <a:srgbClr val="00B0F0"/>
          </a:solidFill>
          <a:ln w="38100">
            <a:solidFill>
              <a:schemeClr val="tx1"/>
            </a:solidFill>
            <a:miter lim="800000"/>
            <a:headEnd/>
            <a:tailEnd/>
          </a:ln>
        </p:spPr>
        <p:txBody>
          <a:bodyPr/>
          <a:lstStyle/>
          <a:p>
            <a:r>
              <a:rPr lang="en-US" altLang="en-US" sz="2800" b="1"/>
              <a:t>Exercise 3c. Density in Biology &amp; Technology</a:t>
            </a:r>
            <a:endParaRPr lang="en-US" altLang="en-US" sz="2800"/>
          </a:p>
        </p:txBody>
      </p:sp>
      <p:sp>
        <p:nvSpPr>
          <p:cNvPr id="38915" name="Rectangle 3">
            <a:extLst>
              <a:ext uri="{FF2B5EF4-FFF2-40B4-BE49-F238E27FC236}">
                <a16:creationId xmlns:a16="http://schemas.microsoft.com/office/drawing/2014/main" id="{019ED03F-26D1-408D-B535-5ECFED4B55B6}"/>
              </a:ext>
            </a:extLst>
          </p:cNvPr>
          <p:cNvSpPr>
            <a:spLocks noGrp="1" noChangeArrowheads="1"/>
          </p:cNvSpPr>
          <p:nvPr>
            <p:ph type="body" idx="1"/>
          </p:nvPr>
        </p:nvSpPr>
        <p:spPr>
          <a:xfrm>
            <a:off x="228600" y="609600"/>
            <a:ext cx="8686800" cy="6096000"/>
          </a:xfrm>
          <a:solidFill>
            <a:schemeClr val="bg1"/>
          </a:solidFill>
        </p:spPr>
        <p:txBody>
          <a:bodyPr/>
          <a:lstStyle/>
          <a:p>
            <a:pPr marL="0" indent="0">
              <a:buFontTx/>
              <a:buNone/>
              <a:defRPr/>
            </a:pPr>
            <a:r>
              <a:rPr lang="en-US" sz="2400" b="1" dirty="0"/>
              <a:t> Q1. Poplar, aspen and many pine tree species have wood that is low in density, while maple and beech trees are at the high end of wood density. What is the difference in the habits and life histories of these trees that would explain the differences in their wood densities?</a:t>
            </a:r>
          </a:p>
          <a:p>
            <a:pPr marL="0" indent="0">
              <a:buFontTx/>
              <a:buNone/>
              <a:defRPr/>
            </a:pPr>
            <a:r>
              <a:rPr lang="en-US" sz="2400" b="1" dirty="0">
                <a:solidFill>
                  <a:srgbClr val="00B0F0"/>
                </a:solidFill>
              </a:rPr>
              <a:t>Pines, poplars, &amp; aspen are fast growing pioneer, or weedy tree species. They are among the first trees to invade a grassland or disturbed habitat, so there is little competition for sunlight.  In producing rapid growth in height, cell density is sacrificed.  However, maples &amp; beech are late succession tree species that grow slowly under the shade of a forest canopy. Rather than emphasize height, they put more energy into cell density. There is a greater energetic cost to producing high density wood, but greater longevity associated with higher cell densities. Thus, maples and beeches will live longer.</a:t>
            </a:r>
          </a:p>
          <a:p>
            <a:pPr>
              <a:buFontTx/>
              <a:buNone/>
              <a:defRPr/>
            </a:pPr>
            <a:endParaRPr lang="en-US" sz="1600" b="1"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Slide Number Placeholder 5">
            <a:extLst>
              <a:ext uri="{FF2B5EF4-FFF2-40B4-BE49-F238E27FC236}">
                <a16:creationId xmlns:a16="http://schemas.microsoft.com/office/drawing/2014/main" id="{8563D57B-24B3-4C84-9299-AAFF5F7A40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F3ABA6-DFFF-4B44-B54D-A0CB77158309}" type="slidenum">
              <a:rPr lang="en-US" altLang="en-US"/>
              <a:pPr eaLnBrk="1" hangingPunct="1"/>
              <a:t>107</a:t>
            </a:fld>
            <a:endParaRPr lang="en-US" altLang="en-US"/>
          </a:p>
        </p:txBody>
      </p:sp>
      <p:sp>
        <p:nvSpPr>
          <p:cNvPr id="110595" name="Rectangle 2">
            <a:extLst>
              <a:ext uri="{FF2B5EF4-FFF2-40B4-BE49-F238E27FC236}">
                <a16:creationId xmlns:a16="http://schemas.microsoft.com/office/drawing/2014/main" id="{DDFCB65E-49BA-4611-9E94-BA2791CA5B2E}"/>
              </a:ext>
            </a:extLst>
          </p:cNvPr>
          <p:cNvSpPr>
            <a:spLocks noGrp="1" noChangeArrowheads="1"/>
          </p:cNvSpPr>
          <p:nvPr>
            <p:ph type="title"/>
          </p:nvPr>
        </p:nvSpPr>
        <p:spPr>
          <a:xfrm>
            <a:off x="457200" y="0"/>
            <a:ext cx="8229600" cy="533400"/>
          </a:xfrm>
          <a:solidFill>
            <a:srgbClr val="00B0F0"/>
          </a:solidFill>
          <a:ln w="38100">
            <a:solidFill>
              <a:schemeClr val="tx1"/>
            </a:solidFill>
            <a:miter lim="800000"/>
            <a:headEnd/>
            <a:tailEnd/>
          </a:ln>
        </p:spPr>
        <p:txBody>
          <a:bodyPr/>
          <a:lstStyle/>
          <a:p>
            <a:r>
              <a:rPr lang="en-US" altLang="en-US" sz="2800" b="1"/>
              <a:t>Exercise 3c. Density in Biology &amp; Technology</a:t>
            </a:r>
            <a:endParaRPr lang="en-US" altLang="en-US" sz="2800"/>
          </a:p>
        </p:txBody>
      </p:sp>
      <p:sp>
        <p:nvSpPr>
          <p:cNvPr id="38915" name="Rectangle 3">
            <a:extLst>
              <a:ext uri="{FF2B5EF4-FFF2-40B4-BE49-F238E27FC236}">
                <a16:creationId xmlns:a16="http://schemas.microsoft.com/office/drawing/2014/main" id="{3CF040FD-2F4A-4CD3-9287-DEEA6FC6BF04}"/>
              </a:ext>
            </a:extLst>
          </p:cNvPr>
          <p:cNvSpPr>
            <a:spLocks noGrp="1" noChangeArrowheads="1"/>
          </p:cNvSpPr>
          <p:nvPr>
            <p:ph type="body" idx="1"/>
          </p:nvPr>
        </p:nvSpPr>
        <p:spPr>
          <a:xfrm>
            <a:off x="228600" y="609600"/>
            <a:ext cx="8610600" cy="1143000"/>
          </a:xfrm>
        </p:spPr>
        <p:txBody>
          <a:bodyPr/>
          <a:lstStyle/>
          <a:p>
            <a:pPr>
              <a:buFontTx/>
              <a:buNone/>
            </a:pPr>
            <a:r>
              <a:rPr lang="en-US" altLang="en-US" sz="2800" b="1"/>
              <a:t> Q2. Use the wood densities listed in the table below to match each tree species with its use. </a:t>
            </a:r>
            <a:endParaRPr lang="en-US" altLang="en-US" sz="2800"/>
          </a:p>
        </p:txBody>
      </p:sp>
      <p:pic>
        <p:nvPicPr>
          <p:cNvPr id="1026" name="Picture 2">
            <a:extLst>
              <a:ext uri="{FF2B5EF4-FFF2-40B4-BE49-F238E27FC236}">
                <a16:creationId xmlns:a16="http://schemas.microsoft.com/office/drawing/2014/main" id="{CAA2EA06-29BD-4052-B875-6D3CC9040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80427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Slide Number Placeholder 5">
            <a:extLst>
              <a:ext uri="{FF2B5EF4-FFF2-40B4-BE49-F238E27FC236}">
                <a16:creationId xmlns:a16="http://schemas.microsoft.com/office/drawing/2014/main" id="{93EEE4F0-4EA1-4D1F-A62A-522CBE87670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7D9F12-3C7C-48C1-AE6B-9AD16CF0B89B}" type="slidenum">
              <a:rPr lang="en-US" altLang="en-US"/>
              <a:pPr eaLnBrk="1" hangingPunct="1"/>
              <a:t>108</a:t>
            </a:fld>
            <a:endParaRPr lang="en-US" altLang="en-US"/>
          </a:p>
        </p:txBody>
      </p:sp>
      <p:sp>
        <p:nvSpPr>
          <p:cNvPr id="111619" name="Rectangle 2">
            <a:extLst>
              <a:ext uri="{FF2B5EF4-FFF2-40B4-BE49-F238E27FC236}">
                <a16:creationId xmlns:a16="http://schemas.microsoft.com/office/drawing/2014/main" id="{6A51D83E-AE20-4CD7-909D-36B9AB3A701C}"/>
              </a:ext>
            </a:extLst>
          </p:cNvPr>
          <p:cNvSpPr>
            <a:spLocks noGrp="1" noChangeArrowheads="1"/>
          </p:cNvSpPr>
          <p:nvPr>
            <p:ph type="title"/>
          </p:nvPr>
        </p:nvSpPr>
        <p:spPr>
          <a:xfrm>
            <a:off x="457200" y="0"/>
            <a:ext cx="8229600" cy="533400"/>
          </a:xfrm>
          <a:solidFill>
            <a:srgbClr val="00B0F0"/>
          </a:solidFill>
          <a:ln w="38100">
            <a:solidFill>
              <a:schemeClr val="tx1"/>
            </a:solidFill>
            <a:miter lim="800000"/>
            <a:headEnd/>
            <a:tailEnd/>
          </a:ln>
        </p:spPr>
        <p:txBody>
          <a:bodyPr/>
          <a:lstStyle/>
          <a:p>
            <a:r>
              <a:rPr lang="en-US" altLang="en-US" sz="3200" b="1"/>
              <a:t>Exercise 3c. Questions</a:t>
            </a:r>
            <a:endParaRPr lang="en-US" altLang="en-US" sz="3200"/>
          </a:p>
        </p:txBody>
      </p:sp>
      <p:sp>
        <p:nvSpPr>
          <p:cNvPr id="38915" name="Rectangle 3">
            <a:extLst>
              <a:ext uri="{FF2B5EF4-FFF2-40B4-BE49-F238E27FC236}">
                <a16:creationId xmlns:a16="http://schemas.microsoft.com/office/drawing/2014/main" id="{DE493611-6A48-4D83-A8CC-5B734D929BE0}"/>
              </a:ext>
            </a:extLst>
          </p:cNvPr>
          <p:cNvSpPr>
            <a:spLocks noGrp="1" noChangeArrowheads="1"/>
          </p:cNvSpPr>
          <p:nvPr>
            <p:ph type="body" idx="1"/>
          </p:nvPr>
        </p:nvSpPr>
        <p:spPr>
          <a:xfrm>
            <a:off x="228600" y="609600"/>
            <a:ext cx="8610600" cy="1143000"/>
          </a:xfrm>
        </p:spPr>
        <p:txBody>
          <a:bodyPr/>
          <a:lstStyle/>
          <a:p>
            <a:pPr>
              <a:buFontTx/>
              <a:buNone/>
            </a:pPr>
            <a:r>
              <a:rPr lang="en-US" altLang="en-US" sz="2400" b="1"/>
              <a:t>Q3. Because density influences mass, would you expect bone density to differ between terrestrial mammals and birds?  If so, what pattern would you expect to exist between the two?</a:t>
            </a:r>
          </a:p>
          <a:p>
            <a:pPr>
              <a:buFontTx/>
              <a:buNone/>
            </a:pPr>
            <a:r>
              <a:rPr lang="en-US" altLang="en-US" sz="2400" b="1">
                <a:solidFill>
                  <a:srgbClr val="00B0F0"/>
                </a:solidFill>
              </a:rPr>
              <a:t>Birds have much less dense bones then mammals because they need to have as little mass as possible to obtain lift. As you have learned from wood, the more dense the material, the stronger it is. Birds use a strut framework within their hollow tubes to supply the strength they have lost through low bone density.</a:t>
            </a:r>
          </a:p>
          <a:p>
            <a:pPr>
              <a:buFontTx/>
              <a:buNone/>
            </a:pPr>
            <a:endParaRPr lang="en-US" altLang="en-US" sz="2000"/>
          </a:p>
          <a:p>
            <a:pPr>
              <a:buFontTx/>
              <a:buNone/>
            </a:pPr>
            <a:r>
              <a:rPr lang="en-US" altLang="en-US" sz="2000" b="1"/>
              <a:t> </a:t>
            </a:r>
            <a:endParaRPr lang="en-US" altLang="en-US" sz="2000"/>
          </a:p>
          <a:p>
            <a:pPr>
              <a:buFontTx/>
              <a:buNone/>
            </a:pPr>
            <a:endParaRPr lang="en-US" altLang="en-US" sz="2800"/>
          </a:p>
        </p:txBody>
      </p:sp>
      <p:pic>
        <p:nvPicPr>
          <p:cNvPr id="5" name="Picture 4" descr="20016234">
            <a:extLst>
              <a:ext uri="{FF2B5EF4-FFF2-40B4-BE49-F238E27FC236}">
                <a16:creationId xmlns:a16="http://schemas.microsoft.com/office/drawing/2014/main" id="{0C02BB57-25EC-423D-8F05-043D01703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876800"/>
            <a:ext cx="3562350" cy="18367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mammal_compact_bone_ground">
            <a:extLst>
              <a:ext uri="{FF2B5EF4-FFF2-40B4-BE49-F238E27FC236}">
                <a16:creationId xmlns:a16="http://schemas.microsoft.com/office/drawing/2014/main" id="{B0828112-56FF-4BE1-910A-90F81CAC3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419600"/>
            <a:ext cx="2233613"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DEA2170-F902-4F7B-9A38-F20B90DEACA9}"/>
              </a:ext>
            </a:extLst>
          </p:cNvPr>
          <p:cNvSpPr txBox="1">
            <a:spLocks noChangeArrowheads="1"/>
          </p:cNvSpPr>
          <p:nvPr/>
        </p:nvSpPr>
        <p:spPr bwMode="auto">
          <a:xfrm>
            <a:off x="1219200" y="6324600"/>
            <a:ext cx="2743200" cy="307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t>Internal view of bird limb bone</a:t>
            </a:r>
          </a:p>
        </p:txBody>
      </p:sp>
      <p:sp>
        <p:nvSpPr>
          <p:cNvPr id="8" name="TextBox 7">
            <a:extLst>
              <a:ext uri="{FF2B5EF4-FFF2-40B4-BE49-F238E27FC236}">
                <a16:creationId xmlns:a16="http://schemas.microsoft.com/office/drawing/2014/main" id="{3F2BD257-A5ED-419A-B7B7-EBA9869E5C83}"/>
              </a:ext>
            </a:extLst>
          </p:cNvPr>
          <p:cNvSpPr txBox="1">
            <a:spLocks noChangeArrowheads="1"/>
          </p:cNvSpPr>
          <p:nvPr/>
        </p:nvSpPr>
        <p:spPr bwMode="auto">
          <a:xfrm>
            <a:off x="6400800" y="6172200"/>
            <a:ext cx="2362200" cy="523875"/>
          </a:xfrm>
          <a:prstGeom prst="rect">
            <a:avLst/>
          </a:prstGeom>
          <a:solidFill>
            <a:schemeClr val="bg1"/>
          </a:solidFill>
          <a:ln w="127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t>Cross section of compact mammal bone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Slide Number Placeholder 5">
            <a:extLst>
              <a:ext uri="{FF2B5EF4-FFF2-40B4-BE49-F238E27FC236}">
                <a16:creationId xmlns:a16="http://schemas.microsoft.com/office/drawing/2014/main" id="{DF3C81A3-6809-4117-AC9B-DFFAA7ED84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3CCA5B-DB97-4FF8-9ABC-6448822E4B42}" type="slidenum">
              <a:rPr lang="en-US" altLang="en-US"/>
              <a:pPr eaLnBrk="1" hangingPunct="1"/>
              <a:t>109</a:t>
            </a:fld>
            <a:endParaRPr lang="en-US" altLang="en-US"/>
          </a:p>
        </p:txBody>
      </p:sp>
      <p:sp>
        <p:nvSpPr>
          <p:cNvPr id="112643" name="Rectangle 2">
            <a:extLst>
              <a:ext uri="{FF2B5EF4-FFF2-40B4-BE49-F238E27FC236}">
                <a16:creationId xmlns:a16="http://schemas.microsoft.com/office/drawing/2014/main" id="{B92DB73F-8E86-4172-BBF6-864377883CFA}"/>
              </a:ext>
            </a:extLst>
          </p:cNvPr>
          <p:cNvSpPr>
            <a:spLocks noGrp="1" noChangeArrowheads="1"/>
          </p:cNvSpPr>
          <p:nvPr>
            <p:ph type="title"/>
          </p:nvPr>
        </p:nvSpPr>
        <p:spPr>
          <a:xfrm>
            <a:off x="457200" y="0"/>
            <a:ext cx="8229600" cy="609600"/>
          </a:xfrm>
          <a:solidFill>
            <a:srgbClr val="00B0F0"/>
          </a:solidFill>
          <a:ln w="38100">
            <a:solidFill>
              <a:schemeClr val="tx1"/>
            </a:solidFill>
            <a:miter lim="800000"/>
            <a:headEnd/>
            <a:tailEnd/>
          </a:ln>
        </p:spPr>
        <p:txBody>
          <a:bodyPr/>
          <a:lstStyle/>
          <a:p>
            <a:r>
              <a:rPr lang="en-US" altLang="en-US" sz="3200" b="1"/>
              <a:t>Exercise 3c. Questions</a:t>
            </a:r>
            <a:endParaRPr lang="en-US" altLang="en-US" sz="3200"/>
          </a:p>
        </p:txBody>
      </p:sp>
      <p:sp>
        <p:nvSpPr>
          <p:cNvPr id="38915" name="Rectangle 3">
            <a:extLst>
              <a:ext uri="{FF2B5EF4-FFF2-40B4-BE49-F238E27FC236}">
                <a16:creationId xmlns:a16="http://schemas.microsoft.com/office/drawing/2014/main" id="{C7EA3D94-B007-4020-9446-E079AD760063}"/>
              </a:ext>
            </a:extLst>
          </p:cNvPr>
          <p:cNvSpPr>
            <a:spLocks noGrp="1" noChangeArrowheads="1"/>
          </p:cNvSpPr>
          <p:nvPr>
            <p:ph type="body" idx="1"/>
          </p:nvPr>
        </p:nvSpPr>
        <p:spPr>
          <a:xfrm>
            <a:off x="228600" y="685800"/>
            <a:ext cx="8610600" cy="1143000"/>
          </a:xfrm>
        </p:spPr>
        <p:txBody>
          <a:bodyPr/>
          <a:lstStyle/>
          <a:p>
            <a:pPr>
              <a:buFontTx/>
              <a:buNone/>
            </a:pPr>
            <a:r>
              <a:rPr lang="en-US" altLang="en-US" sz="2400" b="1"/>
              <a:t>Q4.  How would you expect the densities of marine mammals to compare to the densities of terrestrial mammals?</a:t>
            </a:r>
            <a:endParaRPr lang="en-US" altLang="en-US" sz="2400"/>
          </a:p>
          <a:p>
            <a:pPr>
              <a:buFontTx/>
              <a:buNone/>
            </a:pPr>
            <a:r>
              <a:rPr lang="en-US" altLang="en-US" sz="2400" b="1">
                <a:solidFill>
                  <a:srgbClr val="00B0F0"/>
                </a:solidFill>
              </a:rPr>
              <a:t>  This is a complex problem, typical to biology. Since sea water provides support, one would expect that there would not be selection pressure for less bone mass. However, sea mammals are adapted from terrestrial relatives, and there is evidence that greater bone density has been selected for in mammals that occupy shallow waters. The greater density provides ballast that aids the mammal in maintaining position in the water. Marine mammals in deep water, however, have reduced bone density with cross sections of their bones resembling a case of osteoporosis.</a:t>
            </a:r>
          </a:p>
          <a:p>
            <a:pPr>
              <a:buFontTx/>
              <a:buNone/>
            </a:pPr>
            <a:endParaRPr lang="en-US" altLang="en-US" sz="1600"/>
          </a:p>
          <a:p>
            <a:pPr>
              <a:buFontTx/>
              <a:buNone/>
            </a:pPr>
            <a:endParaRPr lang="en-US" altLang="en-US" sz="16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Slide Number Placeholder 5">
            <a:extLst>
              <a:ext uri="{FF2B5EF4-FFF2-40B4-BE49-F238E27FC236}">
                <a16:creationId xmlns:a16="http://schemas.microsoft.com/office/drawing/2014/main" id="{D6DEC80E-8EFB-4EEF-B5B5-17F09279CE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975700-C042-48A0-BA2B-6218123816BC}" type="slidenum">
              <a:rPr lang="en-US" altLang="en-US"/>
              <a:pPr eaLnBrk="1" hangingPunct="1"/>
              <a:t>11</a:t>
            </a:fld>
            <a:endParaRPr lang="en-US" altLang="en-US"/>
          </a:p>
        </p:txBody>
      </p:sp>
      <p:sp>
        <p:nvSpPr>
          <p:cNvPr id="12291" name="Rectangle 2">
            <a:extLst>
              <a:ext uri="{FF2B5EF4-FFF2-40B4-BE49-F238E27FC236}">
                <a16:creationId xmlns:a16="http://schemas.microsoft.com/office/drawing/2014/main" id="{1947EABB-3F28-4DF7-A52D-CEF5D76D3513}"/>
              </a:ext>
            </a:extLst>
          </p:cNvPr>
          <p:cNvSpPr>
            <a:spLocks noGrp="1" noChangeArrowheads="1"/>
          </p:cNvSpPr>
          <p:nvPr>
            <p:ph type="title"/>
          </p:nvPr>
        </p:nvSpPr>
        <p:spPr>
          <a:xfrm>
            <a:off x="457200" y="0"/>
            <a:ext cx="8229600" cy="655638"/>
          </a:xfrm>
          <a:solidFill>
            <a:srgbClr val="E04EBA"/>
          </a:solidFill>
          <a:ln w="38100">
            <a:solidFill>
              <a:schemeClr val="tx1"/>
            </a:solidFill>
            <a:miter lim="800000"/>
            <a:headEnd/>
            <a:tailEnd/>
          </a:ln>
        </p:spPr>
        <p:txBody>
          <a:bodyPr/>
          <a:lstStyle/>
          <a:p>
            <a:pPr eaLnBrk="1" hangingPunct="1"/>
            <a:r>
              <a:rPr lang="en-US" altLang="en-US" sz="3200" b="1"/>
              <a:t>Exercise 1: What is its mass?</a:t>
            </a:r>
          </a:p>
        </p:txBody>
      </p:sp>
      <p:sp>
        <p:nvSpPr>
          <p:cNvPr id="9219" name="Rectangle 3">
            <a:extLst>
              <a:ext uri="{FF2B5EF4-FFF2-40B4-BE49-F238E27FC236}">
                <a16:creationId xmlns:a16="http://schemas.microsoft.com/office/drawing/2014/main" id="{BEEDBDF7-B63A-46CB-BEE4-D7B952498B20}"/>
              </a:ext>
            </a:extLst>
          </p:cNvPr>
          <p:cNvSpPr>
            <a:spLocks noGrp="1" noChangeArrowheads="1"/>
          </p:cNvSpPr>
          <p:nvPr>
            <p:ph type="body" idx="1"/>
          </p:nvPr>
        </p:nvSpPr>
        <p:spPr>
          <a:xfrm>
            <a:off x="457200" y="838200"/>
            <a:ext cx="8229600" cy="5486400"/>
          </a:xfrm>
        </p:spPr>
        <p:txBody>
          <a:bodyPr/>
          <a:lstStyle/>
          <a:p>
            <a:pPr marL="0" indent="457200" eaLnBrk="1" hangingPunct="1">
              <a:spcBef>
                <a:spcPct val="0"/>
              </a:spcBef>
              <a:buFont typeface="Wingdings" pitchFamily="2" charset="2"/>
              <a:buChar char="q"/>
              <a:defRPr/>
            </a:pPr>
            <a:r>
              <a:rPr lang="en-US" sz="2400" b="1" dirty="0">
                <a:latin typeface="+mj-lt"/>
                <a:ea typeface="Times" charset="0"/>
                <a:cs typeface="Times New Roman" pitchFamily="18" charset="0"/>
              </a:rPr>
              <a:t>In these activities, we will consider mass.  Mass is expressed in the metric system of measurement. The units of mass units and the relations that exist between them are shown in the table below.  </a:t>
            </a:r>
            <a:endParaRPr lang="en-US" sz="2400" b="1" i="1" dirty="0">
              <a:latin typeface="+mj-lt"/>
              <a:cs typeface="Arial" pitchFamily="34" charset="0"/>
            </a:endParaRPr>
          </a:p>
          <a:p>
            <a:pPr marL="0" indent="457200">
              <a:spcBef>
                <a:spcPct val="0"/>
              </a:spcBef>
              <a:buFont typeface="Wingdings" pitchFamily="2" charset="2"/>
              <a:buChar char="q"/>
              <a:defRPr/>
            </a:pPr>
            <a:endParaRPr lang="en-US" sz="2000" b="1" dirty="0">
              <a:latin typeface="+mj-lt"/>
              <a:ea typeface="Times" charset="0"/>
              <a:cs typeface="Times New Roman" pitchFamily="18" charset="0"/>
            </a:endParaRPr>
          </a:p>
          <a:p>
            <a:pPr marL="0" indent="457200">
              <a:spcBef>
                <a:spcPct val="0"/>
              </a:spcBef>
              <a:buFont typeface="Wingdings" pitchFamily="2" charset="2"/>
              <a:buChar char="q"/>
              <a:defRPr/>
            </a:pPr>
            <a:endParaRPr lang="en-US" sz="2000" b="1" dirty="0">
              <a:latin typeface="+mj-lt"/>
              <a:ea typeface="Times" charset="0"/>
              <a:cs typeface="Times New Roman" pitchFamily="18" charset="0"/>
            </a:endParaRPr>
          </a:p>
          <a:p>
            <a:pPr marL="0" indent="457200">
              <a:spcBef>
                <a:spcPct val="0"/>
              </a:spcBef>
              <a:buFont typeface="Wingdings" pitchFamily="2" charset="2"/>
              <a:buChar char="q"/>
              <a:defRPr/>
            </a:pPr>
            <a:endParaRPr lang="en-US" sz="2000" b="1" dirty="0">
              <a:latin typeface="+mj-lt"/>
              <a:ea typeface="Times" charset="0"/>
              <a:cs typeface="Times New Roman" pitchFamily="18" charset="0"/>
            </a:endParaRPr>
          </a:p>
          <a:p>
            <a:pPr marL="0" indent="457200">
              <a:spcBef>
                <a:spcPct val="0"/>
              </a:spcBef>
              <a:buFont typeface="Wingdings" pitchFamily="2" charset="2"/>
              <a:buChar char="q"/>
              <a:defRPr/>
            </a:pPr>
            <a:endParaRPr lang="en-US" sz="2000" b="1" dirty="0">
              <a:latin typeface="+mj-lt"/>
              <a:ea typeface="Times" charset="0"/>
              <a:cs typeface="Times New Roman" pitchFamily="18" charset="0"/>
            </a:endParaRPr>
          </a:p>
          <a:p>
            <a:pPr marL="0" indent="457200">
              <a:spcBef>
                <a:spcPct val="0"/>
              </a:spcBef>
              <a:buFont typeface="Wingdings" pitchFamily="2" charset="2"/>
              <a:buChar char="q"/>
              <a:defRPr/>
            </a:pPr>
            <a:endParaRPr lang="en-US" sz="2000" b="1" dirty="0">
              <a:latin typeface="+mj-lt"/>
              <a:ea typeface="Times" charset="0"/>
              <a:cs typeface="Times New Roman" pitchFamily="18" charset="0"/>
            </a:endParaRPr>
          </a:p>
          <a:p>
            <a:pPr marL="0" indent="457200">
              <a:spcBef>
                <a:spcPct val="0"/>
              </a:spcBef>
              <a:buFont typeface="Wingdings" pitchFamily="2" charset="2"/>
              <a:buChar char="q"/>
              <a:defRPr/>
            </a:pPr>
            <a:endParaRPr lang="en-US" sz="2000" b="1" dirty="0">
              <a:latin typeface="+mj-lt"/>
              <a:ea typeface="Times" charset="0"/>
              <a:cs typeface="Times New Roman" pitchFamily="18" charset="0"/>
            </a:endParaRPr>
          </a:p>
          <a:p>
            <a:pPr marL="0" indent="457200">
              <a:spcBef>
                <a:spcPct val="0"/>
              </a:spcBef>
              <a:buFont typeface="Wingdings" pitchFamily="2" charset="2"/>
              <a:buChar char="q"/>
              <a:defRPr/>
            </a:pPr>
            <a:endParaRPr lang="en-US" sz="2000" b="1" dirty="0">
              <a:latin typeface="+mj-lt"/>
              <a:ea typeface="Times" charset="0"/>
              <a:cs typeface="Times New Roman" pitchFamily="18" charset="0"/>
            </a:endParaRPr>
          </a:p>
          <a:p>
            <a:pPr marL="0" indent="457200">
              <a:spcBef>
                <a:spcPct val="0"/>
              </a:spcBef>
              <a:buFont typeface="Wingdings" pitchFamily="2" charset="2"/>
              <a:buChar char="q"/>
              <a:defRPr/>
            </a:pPr>
            <a:endParaRPr lang="en-US" sz="2000" b="1" dirty="0">
              <a:latin typeface="+mj-lt"/>
              <a:ea typeface="Times" charset="0"/>
              <a:cs typeface="Times New Roman" pitchFamily="18" charset="0"/>
            </a:endParaRPr>
          </a:p>
          <a:p>
            <a:pPr marL="0" indent="457200">
              <a:spcBef>
                <a:spcPct val="0"/>
              </a:spcBef>
              <a:buFont typeface="Wingdings" pitchFamily="2" charset="2"/>
              <a:buChar char="q"/>
              <a:defRPr/>
            </a:pPr>
            <a:r>
              <a:rPr lang="en-US" sz="2400" b="1" dirty="0">
                <a:latin typeface="+mj-lt"/>
                <a:ea typeface="Times" charset="0"/>
                <a:cs typeface="Times New Roman" pitchFamily="18" charset="0"/>
              </a:rPr>
              <a:t>When completing scientific calculations, it is important that you keep track of all of your units, and that you are comfortable converting between units.  The following example and exercises will help you learn how to convert between units.</a:t>
            </a:r>
            <a:endParaRPr lang="en-US" sz="2400" b="1" dirty="0">
              <a:latin typeface="+mj-lt"/>
            </a:endParaRPr>
          </a:p>
          <a:p>
            <a:pPr eaLnBrk="1" hangingPunct="1">
              <a:defRPr/>
            </a:pPr>
            <a:endParaRPr lang="en-US" sz="2000" dirty="0"/>
          </a:p>
        </p:txBody>
      </p:sp>
      <p:graphicFrame>
        <p:nvGraphicFramePr>
          <p:cNvPr id="5" name="Table 4">
            <a:extLst>
              <a:ext uri="{FF2B5EF4-FFF2-40B4-BE49-F238E27FC236}">
                <a16:creationId xmlns:a16="http://schemas.microsoft.com/office/drawing/2014/main" id="{911F1325-C026-413D-A071-52A9B05F89FE}"/>
              </a:ext>
            </a:extLst>
          </p:cNvPr>
          <p:cNvGraphicFramePr>
            <a:graphicFrameLocks noGrp="1"/>
          </p:cNvGraphicFramePr>
          <p:nvPr/>
        </p:nvGraphicFramePr>
        <p:xfrm>
          <a:off x="1981200" y="2514600"/>
          <a:ext cx="4929188" cy="1905000"/>
        </p:xfrm>
        <a:graphic>
          <a:graphicData uri="http://schemas.openxmlformats.org/drawingml/2006/table">
            <a:tbl>
              <a:tblPr/>
              <a:tblGrid>
                <a:gridCol w="1559460">
                  <a:extLst>
                    <a:ext uri="{9D8B030D-6E8A-4147-A177-3AD203B41FA5}">
                      <a16:colId xmlns:a16="http://schemas.microsoft.com/office/drawing/2014/main" val="20000"/>
                    </a:ext>
                  </a:extLst>
                </a:gridCol>
                <a:gridCol w="1321350">
                  <a:extLst>
                    <a:ext uri="{9D8B030D-6E8A-4147-A177-3AD203B41FA5}">
                      <a16:colId xmlns:a16="http://schemas.microsoft.com/office/drawing/2014/main" val="20001"/>
                    </a:ext>
                  </a:extLst>
                </a:gridCol>
                <a:gridCol w="2048378">
                  <a:extLst>
                    <a:ext uri="{9D8B030D-6E8A-4147-A177-3AD203B41FA5}">
                      <a16:colId xmlns:a16="http://schemas.microsoft.com/office/drawing/2014/main" val="20002"/>
                    </a:ext>
                  </a:extLst>
                </a:gridCol>
              </a:tblGrid>
              <a:tr h="381000">
                <a:tc>
                  <a:txBody>
                    <a:bodyPr/>
                    <a:lstStyle/>
                    <a:p>
                      <a:pPr marL="0" marR="0">
                        <a:spcBef>
                          <a:spcPts val="0"/>
                        </a:spcBef>
                        <a:spcAft>
                          <a:spcPts val="0"/>
                        </a:spcAft>
                      </a:pPr>
                      <a:r>
                        <a:rPr lang="en-US" sz="2400" b="1" dirty="0">
                          <a:solidFill>
                            <a:srgbClr val="000000"/>
                          </a:solidFill>
                          <a:latin typeface="+mj-lt"/>
                          <a:ea typeface="Times New Roman"/>
                          <a:cs typeface="Times New Roman"/>
                        </a:rPr>
                        <a:t>Unit</a:t>
                      </a:r>
                      <a:endParaRPr lang="en-US" sz="2000" b="1" dirty="0">
                        <a:latin typeface="+mj-lt"/>
                        <a:ea typeface="Times"/>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dirty="0">
                          <a:solidFill>
                            <a:srgbClr val="000000"/>
                          </a:solidFill>
                          <a:latin typeface="+mj-lt"/>
                          <a:ea typeface="Times New Roman"/>
                          <a:cs typeface="Times New Roman"/>
                        </a:rPr>
                        <a:t>Symbol</a:t>
                      </a:r>
                      <a:endParaRPr lang="en-US" sz="2000" b="1" dirty="0">
                        <a:latin typeface="+mj-lt"/>
                        <a:ea typeface="Times"/>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dirty="0">
                          <a:solidFill>
                            <a:srgbClr val="000000"/>
                          </a:solidFill>
                          <a:latin typeface="+mj-lt"/>
                          <a:ea typeface="Times New Roman"/>
                          <a:cs typeface="Times New Roman"/>
                        </a:rPr>
                        <a:t>Relationship</a:t>
                      </a:r>
                      <a:endParaRPr lang="en-US" sz="2000" b="1" dirty="0">
                        <a:latin typeface="+mj-lt"/>
                        <a:ea typeface="Times"/>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marL="0" marR="0">
                        <a:spcBef>
                          <a:spcPts val="0"/>
                        </a:spcBef>
                        <a:spcAft>
                          <a:spcPts val="0"/>
                        </a:spcAft>
                      </a:pPr>
                      <a:r>
                        <a:rPr lang="en-US" sz="2400" dirty="0">
                          <a:solidFill>
                            <a:srgbClr val="000000"/>
                          </a:solidFill>
                          <a:latin typeface="+mj-lt"/>
                          <a:ea typeface="Times New Roman"/>
                          <a:cs typeface="Times New Roman"/>
                        </a:rPr>
                        <a:t>milligram</a:t>
                      </a:r>
                      <a:endParaRPr lang="en-US" sz="2000" dirty="0">
                        <a:latin typeface="+mj-lt"/>
                        <a:ea typeface="Times"/>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000000"/>
                          </a:solidFill>
                          <a:latin typeface="+mj-lt"/>
                          <a:ea typeface="Times New Roman"/>
                          <a:cs typeface="Times New Roman"/>
                        </a:rPr>
                        <a:t>mg</a:t>
                      </a:r>
                      <a:endParaRPr lang="en-US" sz="2000" dirty="0">
                        <a:latin typeface="+mj-lt"/>
                        <a:ea typeface="Times"/>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400" dirty="0">
                        <a:solidFill>
                          <a:srgbClr val="000000"/>
                        </a:solidFill>
                        <a:latin typeface="+mj-lt"/>
                        <a:ea typeface="Times New Roman"/>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marL="0" marR="0">
                        <a:spcBef>
                          <a:spcPts val="0"/>
                        </a:spcBef>
                        <a:spcAft>
                          <a:spcPts val="0"/>
                        </a:spcAft>
                      </a:pPr>
                      <a:r>
                        <a:rPr lang="en-US" sz="2400" dirty="0">
                          <a:solidFill>
                            <a:srgbClr val="000000"/>
                          </a:solidFill>
                          <a:latin typeface="+mj-lt"/>
                          <a:ea typeface="Times New Roman"/>
                          <a:cs typeface="Times New Roman"/>
                        </a:rPr>
                        <a:t>gram</a:t>
                      </a:r>
                      <a:endParaRPr lang="en-US" sz="2000" dirty="0">
                        <a:latin typeface="+mj-lt"/>
                        <a:ea typeface="Times"/>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000000"/>
                          </a:solidFill>
                          <a:latin typeface="+mj-lt"/>
                          <a:ea typeface="Times New Roman"/>
                          <a:cs typeface="Times New Roman"/>
                        </a:rPr>
                        <a:t>g</a:t>
                      </a:r>
                      <a:endParaRPr lang="en-US" sz="2000" dirty="0">
                        <a:latin typeface="+mj-lt"/>
                        <a:ea typeface="Times"/>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000000"/>
                          </a:solidFill>
                          <a:latin typeface="+mj-lt"/>
                          <a:ea typeface="Times New Roman"/>
                          <a:cs typeface="Times New Roman"/>
                        </a:rPr>
                        <a:t>1000 mg</a:t>
                      </a:r>
                      <a:endParaRPr lang="en-US" sz="2000" dirty="0">
                        <a:latin typeface="+mj-lt"/>
                        <a:ea typeface="Times"/>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marL="0" marR="0">
                        <a:spcBef>
                          <a:spcPts val="0"/>
                        </a:spcBef>
                        <a:spcAft>
                          <a:spcPts val="0"/>
                        </a:spcAft>
                      </a:pPr>
                      <a:r>
                        <a:rPr lang="en-US" sz="2400" dirty="0">
                          <a:solidFill>
                            <a:srgbClr val="000000"/>
                          </a:solidFill>
                          <a:latin typeface="+mj-lt"/>
                          <a:ea typeface="Times New Roman"/>
                          <a:cs typeface="Times New Roman"/>
                        </a:rPr>
                        <a:t>kilogram</a:t>
                      </a:r>
                      <a:endParaRPr lang="en-US" sz="2000" dirty="0">
                        <a:latin typeface="+mj-lt"/>
                        <a:ea typeface="Times"/>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000000"/>
                          </a:solidFill>
                          <a:latin typeface="+mj-lt"/>
                          <a:ea typeface="Times New Roman"/>
                          <a:cs typeface="Times New Roman"/>
                        </a:rPr>
                        <a:t>kg</a:t>
                      </a:r>
                      <a:endParaRPr lang="en-US" sz="2000" dirty="0">
                        <a:latin typeface="+mj-lt"/>
                        <a:ea typeface="Times"/>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000000"/>
                          </a:solidFill>
                          <a:latin typeface="+mj-lt"/>
                          <a:ea typeface="Times New Roman"/>
                          <a:cs typeface="Times New Roman"/>
                        </a:rPr>
                        <a:t>1000 g</a:t>
                      </a:r>
                      <a:endParaRPr lang="en-US" sz="2000" dirty="0">
                        <a:latin typeface="+mj-lt"/>
                        <a:ea typeface="Times"/>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marL="0" marR="0">
                        <a:spcBef>
                          <a:spcPts val="0"/>
                        </a:spcBef>
                        <a:spcAft>
                          <a:spcPts val="0"/>
                        </a:spcAft>
                      </a:pPr>
                      <a:r>
                        <a:rPr lang="en-US" sz="2400">
                          <a:solidFill>
                            <a:srgbClr val="000000"/>
                          </a:solidFill>
                          <a:latin typeface="+mj-lt"/>
                          <a:ea typeface="Times New Roman"/>
                          <a:cs typeface="Times New Roman"/>
                        </a:rPr>
                        <a:t>metric ton</a:t>
                      </a:r>
                      <a:endParaRPr lang="en-US" sz="2000">
                        <a:latin typeface="+mj-lt"/>
                        <a:ea typeface="Times"/>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latin typeface="+mj-lt"/>
                          <a:ea typeface="Times New Roman"/>
                          <a:cs typeface="Times New Roman"/>
                        </a:rPr>
                        <a:t>t</a:t>
                      </a:r>
                      <a:endParaRPr lang="en-US" sz="2000">
                        <a:latin typeface="+mj-lt"/>
                        <a:ea typeface="Times"/>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000000"/>
                          </a:solidFill>
                          <a:latin typeface="+mj-lt"/>
                          <a:ea typeface="Times New Roman"/>
                          <a:cs typeface="Times New Roman"/>
                        </a:rPr>
                        <a:t>1000 kg</a:t>
                      </a:r>
                      <a:endParaRPr lang="en-US" sz="2000" dirty="0">
                        <a:latin typeface="+mj-lt"/>
                        <a:ea typeface="Times"/>
                        <a:cs typeface="Times New Roman"/>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9" end="9"/>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Slide Number Placeholder 5">
            <a:extLst>
              <a:ext uri="{FF2B5EF4-FFF2-40B4-BE49-F238E27FC236}">
                <a16:creationId xmlns:a16="http://schemas.microsoft.com/office/drawing/2014/main" id="{9AB828FA-9249-41EC-953C-CF838AFC1CF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08960A-6959-4B37-B097-80FF1BC7E196}" type="slidenum">
              <a:rPr lang="en-US" altLang="en-US"/>
              <a:pPr eaLnBrk="1" hangingPunct="1"/>
              <a:t>110</a:t>
            </a:fld>
            <a:endParaRPr lang="en-US" altLang="en-US"/>
          </a:p>
        </p:txBody>
      </p:sp>
      <p:sp>
        <p:nvSpPr>
          <p:cNvPr id="113667" name="Rectangle 2">
            <a:extLst>
              <a:ext uri="{FF2B5EF4-FFF2-40B4-BE49-F238E27FC236}">
                <a16:creationId xmlns:a16="http://schemas.microsoft.com/office/drawing/2014/main" id="{2F6A9310-8652-4522-9924-48E21544138F}"/>
              </a:ext>
            </a:extLst>
          </p:cNvPr>
          <p:cNvSpPr>
            <a:spLocks noGrp="1" noChangeArrowheads="1"/>
          </p:cNvSpPr>
          <p:nvPr>
            <p:ph type="title"/>
          </p:nvPr>
        </p:nvSpPr>
        <p:spPr>
          <a:xfrm>
            <a:off x="457200" y="0"/>
            <a:ext cx="8229600" cy="609600"/>
          </a:xfrm>
          <a:solidFill>
            <a:srgbClr val="00B0F0"/>
          </a:solidFill>
          <a:ln w="38100">
            <a:solidFill>
              <a:schemeClr val="tx1"/>
            </a:solidFill>
            <a:miter lim="800000"/>
            <a:headEnd/>
            <a:tailEnd/>
          </a:ln>
        </p:spPr>
        <p:txBody>
          <a:bodyPr/>
          <a:lstStyle/>
          <a:p>
            <a:r>
              <a:rPr lang="en-US" altLang="en-US" sz="3200" b="1"/>
              <a:t>Exercise 3c. Questions</a:t>
            </a:r>
            <a:endParaRPr lang="en-US" altLang="en-US" sz="3200"/>
          </a:p>
        </p:txBody>
      </p:sp>
      <p:sp>
        <p:nvSpPr>
          <p:cNvPr id="38915" name="Rectangle 3">
            <a:extLst>
              <a:ext uri="{FF2B5EF4-FFF2-40B4-BE49-F238E27FC236}">
                <a16:creationId xmlns:a16="http://schemas.microsoft.com/office/drawing/2014/main" id="{C6048127-31E1-47BA-98FC-C6179F1DA3BA}"/>
              </a:ext>
            </a:extLst>
          </p:cNvPr>
          <p:cNvSpPr>
            <a:spLocks noGrp="1" noChangeArrowheads="1"/>
          </p:cNvSpPr>
          <p:nvPr>
            <p:ph type="body" idx="1"/>
          </p:nvPr>
        </p:nvSpPr>
        <p:spPr>
          <a:xfrm>
            <a:off x="228600" y="685800"/>
            <a:ext cx="8610600" cy="1143000"/>
          </a:xfrm>
        </p:spPr>
        <p:txBody>
          <a:bodyPr/>
          <a:lstStyle/>
          <a:p>
            <a:pPr marL="0" indent="0">
              <a:buFontTx/>
              <a:buNone/>
              <a:defRPr/>
            </a:pPr>
            <a:r>
              <a:rPr lang="en-US" sz="2400" b="1" dirty="0"/>
              <a:t>Q5. When it comes time to prepare the gravy to accompany the turkey on Thanksgiving, the cook attempts to remove as much fat as possible from the juices in the roasting pan. How can this be done?</a:t>
            </a:r>
          </a:p>
          <a:p>
            <a:pPr marL="0" indent="0">
              <a:buFontTx/>
              <a:buNone/>
              <a:defRPr/>
            </a:pPr>
            <a:r>
              <a:rPr lang="en-US" sz="2400" b="1" dirty="0">
                <a:solidFill>
                  <a:srgbClr val="00B0F0"/>
                </a:solidFill>
              </a:rPr>
              <a:t>Fat (lipids) are lower in density than the flavored water (juices) released from the turkey as it roasts. Cooks use a spoon to skim off the fat from the remainder of the gravy. There are also special containers to do this.   Biologists use a similar technique in determining lipid content of animal tissue. A tissue sample is homogenized in a blender and allowed to settle following spinning in a centrifuge. The relative volume of the lipid layer floating to the top of a graduated cylinder to other tissue fluids is determined, and each layer present in the homogenate is separated from the others for use in further tests. </a:t>
            </a:r>
          </a:p>
          <a:p>
            <a:pPr>
              <a:buFontTx/>
              <a:buNone/>
              <a:defRPr/>
            </a:pPr>
            <a:endParaRPr lang="en-US" sz="1600" b="1" dirty="0"/>
          </a:p>
        </p:txBody>
      </p:sp>
      <p:sp>
        <p:nvSpPr>
          <p:cNvPr id="9" name="Action Button: Home 8">
            <a:hlinkClick r:id="rId2" action="ppaction://hlinksldjump" highlightClick="1"/>
            <a:extLst>
              <a:ext uri="{FF2B5EF4-FFF2-40B4-BE49-F238E27FC236}">
                <a16:creationId xmlns:a16="http://schemas.microsoft.com/office/drawing/2014/main" id="{DD8B690C-F455-4D6A-81CE-6A3E2089CCA3}"/>
              </a:ext>
            </a:extLst>
          </p:cNvPr>
          <p:cNvSpPr/>
          <p:nvPr/>
        </p:nvSpPr>
        <p:spPr>
          <a:xfrm>
            <a:off x="8153400" y="6126163"/>
            <a:ext cx="639763" cy="639762"/>
          </a:xfrm>
          <a:prstGeom prst="actionButtonHom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a:extLst>
              <a:ext uri="{FF2B5EF4-FFF2-40B4-BE49-F238E27FC236}">
                <a16:creationId xmlns:a16="http://schemas.microsoft.com/office/drawing/2014/main" id="{DCC90062-D618-45B2-89DE-BE2C2356CE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4EC724-84DE-4C04-B9B3-7DA13D4150AE}" type="slidenum">
              <a:rPr lang="en-US" altLang="en-US"/>
              <a:pPr eaLnBrk="1" hangingPunct="1"/>
              <a:t>111</a:t>
            </a:fld>
            <a:endParaRPr lang="en-US" altLang="en-US"/>
          </a:p>
        </p:txBody>
      </p:sp>
      <p:sp>
        <p:nvSpPr>
          <p:cNvPr id="114691" name="Rectangle 2">
            <a:extLst>
              <a:ext uri="{FF2B5EF4-FFF2-40B4-BE49-F238E27FC236}">
                <a16:creationId xmlns:a16="http://schemas.microsoft.com/office/drawing/2014/main" id="{3EB7691E-1FD3-4317-BA97-F27DBD35CF50}"/>
              </a:ext>
            </a:extLst>
          </p:cNvPr>
          <p:cNvSpPr>
            <a:spLocks noGrp="1" noChangeArrowheads="1"/>
          </p:cNvSpPr>
          <p:nvPr>
            <p:ph type="title"/>
          </p:nvPr>
        </p:nvSpPr>
        <p:spPr>
          <a:xfrm>
            <a:off x="457200" y="0"/>
            <a:ext cx="8229600" cy="1143000"/>
          </a:xfrm>
          <a:solidFill>
            <a:srgbClr val="33CC33"/>
          </a:solidFill>
          <a:ln w="38100">
            <a:solidFill>
              <a:schemeClr val="tx1"/>
            </a:solidFill>
            <a:miter lim="800000"/>
            <a:headEnd/>
            <a:tailEnd/>
          </a:ln>
        </p:spPr>
        <p:txBody>
          <a:bodyPr/>
          <a:lstStyle/>
          <a:p>
            <a:pPr eaLnBrk="1" hangingPunct="1"/>
            <a:r>
              <a:rPr lang="en-US" altLang="en-US" sz="3200" b="1"/>
              <a:t>Exercise 4: </a:t>
            </a:r>
            <a:r>
              <a:rPr lang="en-US" altLang="en-US" sz="2800" b="1"/>
              <a:t>Exploring object size, shape, density, and mass (Lower Grades)</a:t>
            </a:r>
          </a:p>
        </p:txBody>
      </p:sp>
      <p:sp>
        <p:nvSpPr>
          <p:cNvPr id="41988" name="Rectangle 3">
            <a:extLst>
              <a:ext uri="{FF2B5EF4-FFF2-40B4-BE49-F238E27FC236}">
                <a16:creationId xmlns:a16="http://schemas.microsoft.com/office/drawing/2014/main" id="{C7F27AA9-A649-412B-97B2-C3D0B16DE342}"/>
              </a:ext>
            </a:extLst>
          </p:cNvPr>
          <p:cNvSpPr>
            <a:spLocks noGrp="1" noChangeArrowheads="1"/>
          </p:cNvSpPr>
          <p:nvPr>
            <p:ph type="body" idx="1"/>
          </p:nvPr>
        </p:nvSpPr>
        <p:spPr>
          <a:xfrm>
            <a:off x="228600" y="1219200"/>
            <a:ext cx="8686800" cy="4525963"/>
          </a:xfrm>
        </p:spPr>
        <p:txBody>
          <a:bodyPr/>
          <a:lstStyle/>
          <a:p>
            <a:pPr>
              <a:buFont typeface="Wingdings" panose="05000000000000000000" pitchFamily="2" charset="2"/>
              <a:buChar char="q"/>
            </a:pPr>
            <a:r>
              <a:rPr lang="en-US" altLang="en-US" sz="2400" b="1"/>
              <a:t>Locate the box containing several miscellaneous items.</a:t>
            </a:r>
          </a:p>
          <a:p>
            <a:pPr>
              <a:buFont typeface="Wingdings" panose="05000000000000000000" pitchFamily="2" charset="2"/>
              <a:buChar char="q"/>
            </a:pPr>
            <a:r>
              <a:rPr lang="en-US" altLang="en-US" sz="2400" b="1"/>
              <a:t>This box contains: 3 hickory nuts, 5 pieces of string, 1 acorn, 1 stone, 1 cotton ball, 1 feather, 5 paper clips, 2 noodles, 1 plastic cap, 1 prickly seed ball.</a:t>
            </a:r>
          </a:p>
          <a:p>
            <a:pPr>
              <a:buFont typeface="Wingdings" panose="05000000000000000000" pitchFamily="2" charset="2"/>
              <a:buChar char="q"/>
            </a:pPr>
            <a:r>
              <a:rPr lang="en-US" altLang="en-US" sz="2400" b="1"/>
              <a:t>The objects in this box vary in size, shape, and density. In this exercise, you will explore how these properties are related to mass. </a:t>
            </a:r>
          </a:p>
          <a:p>
            <a:pPr>
              <a:buFont typeface="Wingdings" panose="05000000000000000000" pitchFamily="2" charset="2"/>
              <a:buChar char="q"/>
            </a:pPr>
            <a:r>
              <a:rPr lang="en-US" altLang="en-US" sz="2400" b="1"/>
              <a:t>The questions on the next slide will aid you in this exploration. Use different combinations of weights to answer as many of the questions as possible.</a:t>
            </a:r>
          </a:p>
          <a:p>
            <a:pPr>
              <a:buFont typeface="Wingdings" panose="05000000000000000000" pitchFamily="2" charset="2"/>
              <a:buChar char="q"/>
            </a:pPr>
            <a:r>
              <a:rPr lang="en-US" altLang="en-US" sz="2400" b="1"/>
              <a:t>Then, develop and answer your own questions about these objects and others that you have in your room. </a:t>
            </a:r>
          </a:p>
          <a:p>
            <a:pPr>
              <a:buFont typeface="Wingdings" panose="05000000000000000000" pitchFamily="2" charset="2"/>
              <a:buChar char="q"/>
            </a:pPr>
            <a:r>
              <a:rPr lang="en-US" altLang="en-US" sz="2400" b="1"/>
              <a:t>Be sure to put all materials back in the appropriate boxes when you are finished.</a:t>
            </a:r>
            <a:endParaRPr lang="en-US" altLang="en-US" sz="2400"/>
          </a:p>
          <a:p>
            <a:pPr>
              <a:buFont typeface="Wingdings" panose="05000000000000000000" pitchFamily="2" charset="2"/>
              <a:buChar char="q"/>
            </a:pPr>
            <a:endParaRPr lang="en-US" altLang="en-US" sz="2000" b="1" i="1"/>
          </a:p>
          <a:p>
            <a:pPr eaLnBrk="1" hangingPunct="1">
              <a:buFont typeface="Wingdings" panose="05000000000000000000" pitchFamily="2" charset="2"/>
              <a:buChar char="q"/>
            </a:pPr>
            <a:endParaRPr lang="en-US" alt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198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a:extLst>
              <a:ext uri="{FF2B5EF4-FFF2-40B4-BE49-F238E27FC236}">
                <a16:creationId xmlns:a16="http://schemas.microsoft.com/office/drawing/2014/main" id="{474D75B7-D51F-41DF-A00C-E07C09DFDB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2517A7-6B88-4539-871C-8EA2F63E986D}" type="slidenum">
              <a:rPr lang="en-US" altLang="en-US"/>
              <a:pPr eaLnBrk="1" hangingPunct="1"/>
              <a:t>112</a:t>
            </a:fld>
            <a:endParaRPr lang="en-US" altLang="en-US"/>
          </a:p>
        </p:txBody>
      </p:sp>
      <p:sp>
        <p:nvSpPr>
          <p:cNvPr id="115715" name="Rectangle 2">
            <a:extLst>
              <a:ext uri="{FF2B5EF4-FFF2-40B4-BE49-F238E27FC236}">
                <a16:creationId xmlns:a16="http://schemas.microsoft.com/office/drawing/2014/main" id="{0A622264-51B4-4EAC-9C78-3458CA076247}"/>
              </a:ext>
            </a:extLst>
          </p:cNvPr>
          <p:cNvSpPr>
            <a:spLocks noGrp="1" noChangeArrowheads="1"/>
          </p:cNvSpPr>
          <p:nvPr>
            <p:ph type="title"/>
          </p:nvPr>
        </p:nvSpPr>
        <p:spPr>
          <a:xfrm>
            <a:off x="457200" y="0"/>
            <a:ext cx="8229600" cy="1143000"/>
          </a:xfrm>
          <a:solidFill>
            <a:srgbClr val="33CC33"/>
          </a:solidFill>
          <a:ln w="38100">
            <a:solidFill>
              <a:schemeClr val="tx1"/>
            </a:solidFill>
            <a:miter lim="800000"/>
            <a:headEnd/>
            <a:tailEnd/>
          </a:ln>
        </p:spPr>
        <p:txBody>
          <a:bodyPr/>
          <a:lstStyle/>
          <a:p>
            <a:pPr eaLnBrk="1" hangingPunct="1"/>
            <a:r>
              <a:rPr lang="en-US" altLang="en-US" sz="3200" b="1"/>
              <a:t>Exercise 4: </a:t>
            </a:r>
            <a:r>
              <a:rPr lang="en-US" altLang="en-US" sz="2800" b="1"/>
              <a:t>Exploring object size, shape, density, and mass (Lower Grades)</a:t>
            </a:r>
          </a:p>
        </p:txBody>
      </p:sp>
      <p:sp>
        <p:nvSpPr>
          <p:cNvPr id="41988" name="Rectangle 3">
            <a:extLst>
              <a:ext uri="{FF2B5EF4-FFF2-40B4-BE49-F238E27FC236}">
                <a16:creationId xmlns:a16="http://schemas.microsoft.com/office/drawing/2014/main" id="{F2DE4283-13F4-4F7F-86B7-5C9FE8CB6066}"/>
              </a:ext>
            </a:extLst>
          </p:cNvPr>
          <p:cNvSpPr>
            <a:spLocks noGrp="1" noChangeArrowheads="1"/>
          </p:cNvSpPr>
          <p:nvPr>
            <p:ph type="body" idx="1"/>
          </p:nvPr>
        </p:nvSpPr>
        <p:spPr>
          <a:xfrm>
            <a:off x="457200" y="1295400"/>
            <a:ext cx="8229600" cy="4525963"/>
          </a:xfrm>
        </p:spPr>
        <p:txBody>
          <a:bodyPr/>
          <a:lstStyle/>
          <a:p>
            <a:pPr marL="457200" indent="-457200">
              <a:buFontTx/>
              <a:buAutoNum type="arabicPeriod"/>
            </a:pPr>
            <a:r>
              <a:rPr lang="en-US" altLang="en-US" sz="2400"/>
              <a:t>What is the approximate mass of three hickory nuts?</a:t>
            </a:r>
          </a:p>
          <a:p>
            <a:pPr marL="457200" indent="-457200">
              <a:buFontTx/>
              <a:buAutoNum type="arabicPeriod"/>
            </a:pPr>
            <a:r>
              <a:rPr lang="en-US" altLang="en-US" sz="2400"/>
              <a:t>Do different hickory nuts have the same mass?</a:t>
            </a:r>
          </a:p>
          <a:p>
            <a:pPr marL="457200" indent="-457200">
              <a:buFontTx/>
              <a:buAutoNum type="arabicPeriod"/>
            </a:pPr>
            <a:r>
              <a:rPr lang="en-US" altLang="en-US" sz="2400"/>
              <a:t>If not, why might they differ in mass?</a:t>
            </a:r>
          </a:p>
          <a:p>
            <a:pPr marL="457200" indent="-457200">
              <a:buFontTx/>
              <a:buAutoNum type="arabicPeriod"/>
            </a:pPr>
            <a:r>
              <a:rPr lang="en-US" altLang="en-US" sz="2400"/>
              <a:t>Do acorns differ in mass?</a:t>
            </a:r>
          </a:p>
          <a:p>
            <a:pPr marL="457200" indent="-457200">
              <a:buFontTx/>
              <a:buAutoNum type="arabicPeriod"/>
            </a:pPr>
            <a:r>
              <a:rPr lang="en-US" altLang="en-US" sz="2400"/>
              <a:t>How does the mass of an acorn cap compare to the mass of an acorn nut?</a:t>
            </a:r>
          </a:p>
          <a:p>
            <a:pPr marL="457200" indent="-457200">
              <a:buFontTx/>
              <a:buAutoNum type="arabicPeriod"/>
            </a:pPr>
            <a:r>
              <a:rPr lang="en-US" altLang="en-US" sz="2400"/>
              <a:t>Is the mass of a hickory nut greater than that of an acorn?</a:t>
            </a:r>
          </a:p>
          <a:p>
            <a:pPr marL="457200" indent="-457200">
              <a:buFontTx/>
              <a:buAutoNum type="arabicPeriod"/>
            </a:pPr>
            <a:r>
              <a:rPr lang="en-US" altLang="en-US" sz="2400"/>
              <a:t>What is the approximate mass of two spiral noodles?</a:t>
            </a:r>
          </a:p>
          <a:p>
            <a:pPr marL="457200" indent="-457200">
              <a:buFontTx/>
              <a:buAutoNum type="arabicPeriod"/>
            </a:pPr>
            <a:r>
              <a:rPr lang="en-US" altLang="en-US" sz="2400"/>
              <a:t>If you know the mass of two noodles, can you estimate the mass of one noodle without using the balance? </a:t>
            </a:r>
            <a:endParaRPr lang="en-US" altLang="en-US" sz="2400" b="1" i="1"/>
          </a:p>
          <a:p>
            <a:pPr marL="457200" indent="-457200" eaLnBrk="1" hangingPunct="1">
              <a:buFontTx/>
              <a:buAutoNum type="arabicPeriod"/>
            </a:pPr>
            <a:endParaRPr lang="en-US" alt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198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198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198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5">
            <a:extLst>
              <a:ext uri="{FF2B5EF4-FFF2-40B4-BE49-F238E27FC236}">
                <a16:creationId xmlns:a16="http://schemas.microsoft.com/office/drawing/2014/main" id="{AF959D54-B61B-43A0-96ED-8A1734D805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053FBB-B934-44F9-9B77-F38BD1FBA570}" type="slidenum">
              <a:rPr lang="en-US" altLang="en-US"/>
              <a:pPr eaLnBrk="1" hangingPunct="1"/>
              <a:t>113</a:t>
            </a:fld>
            <a:endParaRPr lang="en-US" altLang="en-US"/>
          </a:p>
        </p:txBody>
      </p:sp>
      <p:sp>
        <p:nvSpPr>
          <p:cNvPr id="116739" name="Rectangle 2">
            <a:extLst>
              <a:ext uri="{FF2B5EF4-FFF2-40B4-BE49-F238E27FC236}">
                <a16:creationId xmlns:a16="http://schemas.microsoft.com/office/drawing/2014/main" id="{5E3F5AB9-F11C-4515-B253-9E6B43AF3739}"/>
              </a:ext>
            </a:extLst>
          </p:cNvPr>
          <p:cNvSpPr>
            <a:spLocks noGrp="1" noChangeArrowheads="1"/>
          </p:cNvSpPr>
          <p:nvPr>
            <p:ph type="title"/>
          </p:nvPr>
        </p:nvSpPr>
        <p:spPr>
          <a:xfrm>
            <a:off x="457200" y="0"/>
            <a:ext cx="8229600" cy="1143000"/>
          </a:xfrm>
          <a:solidFill>
            <a:srgbClr val="33CC33"/>
          </a:solidFill>
          <a:ln w="38100">
            <a:solidFill>
              <a:schemeClr val="tx1"/>
            </a:solidFill>
            <a:miter lim="800000"/>
            <a:headEnd/>
            <a:tailEnd/>
          </a:ln>
        </p:spPr>
        <p:txBody>
          <a:bodyPr/>
          <a:lstStyle/>
          <a:p>
            <a:pPr eaLnBrk="1" hangingPunct="1"/>
            <a:r>
              <a:rPr lang="en-US" altLang="en-US" sz="3200" b="1"/>
              <a:t>Exercise 4: </a:t>
            </a:r>
            <a:r>
              <a:rPr lang="en-US" altLang="en-US" sz="2800" b="1"/>
              <a:t>Exploring object size, shape, density, and mass (Lower Grades)</a:t>
            </a:r>
          </a:p>
        </p:txBody>
      </p:sp>
      <p:sp>
        <p:nvSpPr>
          <p:cNvPr id="41988" name="Rectangle 3">
            <a:extLst>
              <a:ext uri="{FF2B5EF4-FFF2-40B4-BE49-F238E27FC236}">
                <a16:creationId xmlns:a16="http://schemas.microsoft.com/office/drawing/2014/main" id="{A73CCFF5-AD9E-4955-9E36-3CBB6C7B379B}"/>
              </a:ext>
            </a:extLst>
          </p:cNvPr>
          <p:cNvSpPr>
            <a:spLocks noGrp="1" noChangeArrowheads="1"/>
          </p:cNvSpPr>
          <p:nvPr>
            <p:ph type="body" idx="1"/>
          </p:nvPr>
        </p:nvSpPr>
        <p:spPr>
          <a:xfrm>
            <a:off x="228600" y="1295400"/>
            <a:ext cx="8686800" cy="4525963"/>
          </a:xfrm>
        </p:spPr>
        <p:txBody>
          <a:bodyPr/>
          <a:lstStyle/>
          <a:p>
            <a:pPr marL="457200" indent="-457200">
              <a:buFontTx/>
              <a:buAutoNum type="arabicPeriod" startAt="9"/>
            </a:pPr>
            <a:r>
              <a:rPr lang="en-US" altLang="en-US" sz="2400"/>
              <a:t>Why might two noodles be more similar in mass than two nuts?</a:t>
            </a:r>
          </a:p>
          <a:p>
            <a:pPr marL="457200" indent="-457200">
              <a:buFontTx/>
              <a:buAutoNum type="arabicPeriod" startAt="9"/>
            </a:pPr>
            <a:r>
              <a:rPr lang="en-US" altLang="en-US" sz="2400"/>
              <a:t>Which has a smaller mass: two pieces of woven string or two paperclips?</a:t>
            </a:r>
          </a:p>
          <a:p>
            <a:pPr marL="457200" indent="-457200">
              <a:buFontTx/>
              <a:buAutoNum type="arabicPeriod" startAt="9"/>
            </a:pPr>
            <a:r>
              <a:rPr lang="en-US" altLang="en-US" sz="2400"/>
              <a:t>Which has greater mass: a feather, a ball of cotton, or a polystyrene peanut?</a:t>
            </a:r>
          </a:p>
          <a:p>
            <a:pPr marL="457200" indent="-457200">
              <a:buFontTx/>
              <a:buAutoNum type="arabicPeriod" startAt="9"/>
            </a:pPr>
            <a:r>
              <a:rPr lang="en-US" altLang="en-US" sz="2400"/>
              <a:t>Is the mass of the stone equal to the mass of three hickory nuts?</a:t>
            </a:r>
          </a:p>
          <a:p>
            <a:pPr marL="457200" indent="-457200">
              <a:buFontTx/>
              <a:buAutoNum type="arabicPeriod" startAt="9"/>
            </a:pPr>
            <a:r>
              <a:rPr lang="en-US" altLang="en-US" sz="2400"/>
              <a:t>Is there an item in from the box of miscellaneous items with a mass of approximately five grams? If so, what is it?</a:t>
            </a:r>
          </a:p>
          <a:p>
            <a:pPr marL="457200" indent="-457200">
              <a:buFontTx/>
              <a:buAutoNum type="arabicPeriod" startAt="9"/>
            </a:pPr>
            <a:r>
              <a:rPr lang="en-US" altLang="en-US" sz="2400"/>
              <a:t>What is the mass of the mystery hexagonal metal column?</a:t>
            </a:r>
          </a:p>
          <a:p>
            <a:pPr marL="457200" indent="-457200">
              <a:buFontTx/>
              <a:buAutoNum type="arabicPeriod" startAt="9"/>
            </a:pPr>
            <a:r>
              <a:rPr lang="en-US" altLang="en-US" sz="2400"/>
              <a:t>How does the mystery hexagonal metal column compare in size to the corresponding standard calibration weight?</a:t>
            </a:r>
          </a:p>
          <a:p>
            <a:pPr marL="457200" indent="-457200">
              <a:buFontTx/>
              <a:buAutoNum type="arabicPeriod" startAt="9"/>
            </a:pPr>
            <a:endParaRPr lang="en-US" altLang="en-US" sz="2400" b="1" i="1"/>
          </a:p>
          <a:p>
            <a:pPr marL="457200" indent="-457200" eaLnBrk="1" hangingPunct="1">
              <a:buFontTx/>
              <a:buAutoNum type="arabicPeriod" startAt="9"/>
            </a:pPr>
            <a:endParaRPr lang="en-US" alt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198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19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a:extLst>
              <a:ext uri="{FF2B5EF4-FFF2-40B4-BE49-F238E27FC236}">
                <a16:creationId xmlns:a16="http://schemas.microsoft.com/office/drawing/2014/main" id="{FEF896AB-0520-4C74-8FED-DF67C602E1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FB743D-9457-46DC-AD52-973121057187}" type="slidenum">
              <a:rPr lang="en-US" altLang="en-US"/>
              <a:pPr eaLnBrk="1" hangingPunct="1"/>
              <a:t>114</a:t>
            </a:fld>
            <a:endParaRPr lang="en-US" altLang="en-US"/>
          </a:p>
        </p:txBody>
      </p:sp>
      <p:sp>
        <p:nvSpPr>
          <p:cNvPr id="117763" name="Rectangle 2">
            <a:extLst>
              <a:ext uri="{FF2B5EF4-FFF2-40B4-BE49-F238E27FC236}">
                <a16:creationId xmlns:a16="http://schemas.microsoft.com/office/drawing/2014/main" id="{9E15705E-9E0A-4B55-9016-FFD9624B1E96}"/>
              </a:ext>
            </a:extLst>
          </p:cNvPr>
          <p:cNvSpPr>
            <a:spLocks noGrp="1" noChangeArrowheads="1"/>
          </p:cNvSpPr>
          <p:nvPr>
            <p:ph type="title"/>
          </p:nvPr>
        </p:nvSpPr>
        <p:spPr>
          <a:xfrm>
            <a:off x="457200" y="0"/>
            <a:ext cx="8229600" cy="1143000"/>
          </a:xfrm>
          <a:solidFill>
            <a:srgbClr val="33CC33"/>
          </a:solidFill>
          <a:ln w="38100">
            <a:solidFill>
              <a:schemeClr val="tx1"/>
            </a:solidFill>
            <a:miter lim="800000"/>
            <a:headEnd/>
            <a:tailEnd/>
          </a:ln>
        </p:spPr>
        <p:txBody>
          <a:bodyPr/>
          <a:lstStyle/>
          <a:p>
            <a:pPr eaLnBrk="1" hangingPunct="1"/>
            <a:r>
              <a:rPr lang="en-US" altLang="en-US" sz="3200" b="1"/>
              <a:t>Exercise 4: </a:t>
            </a:r>
            <a:r>
              <a:rPr lang="en-US" altLang="en-US" sz="2800" b="1"/>
              <a:t>Exploring object size, shape, density, and mass (Lower Grades)</a:t>
            </a:r>
          </a:p>
        </p:txBody>
      </p:sp>
      <p:sp>
        <p:nvSpPr>
          <p:cNvPr id="41988" name="Rectangle 3">
            <a:extLst>
              <a:ext uri="{FF2B5EF4-FFF2-40B4-BE49-F238E27FC236}">
                <a16:creationId xmlns:a16="http://schemas.microsoft.com/office/drawing/2014/main" id="{F19202AD-68B1-4E63-A2CE-778BF0C25FF8}"/>
              </a:ext>
            </a:extLst>
          </p:cNvPr>
          <p:cNvSpPr>
            <a:spLocks noGrp="1" noChangeArrowheads="1"/>
          </p:cNvSpPr>
          <p:nvPr>
            <p:ph type="body" idx="1"/>
          </p:nvPr>
        </p:nvSpPr>
        <p:spPr>
          <a:xfrm>
            <a:off x="457200" y="1295400"/>
            <a:ext cx="8229600" cy="4525963"/>
          </a:xfrm>
        </p:spPr>
        <p:txBody>
          <a:bodyPr/>
          <a:lstStyle/>
          <a:p>
            <a:pPr>
              <a:buFontTx/>
              <a:buNone/>
            </a:pPr>
            <a:r>
              <a:rPr lang="en-US" altLang="en-US" sz="2400" b="1"/>
              <a:t>Super-Solver Problem</a:t>
            </a:r>
            <a:endParaRPr lang="en-US" altLang="en-US" sz="2400"/>
          </a:p>
          <a:p>
            <a:pPr>
              <a:buFont typeface="Wingdings" panose="05000000000000000000" pitchFamily="2" charset="2"/>
              <a:buChar char="q"/>
            </a:pPr>
            <a:r>
              <a:rPr lang="en-US" altLang="en-US" sz="2400"/>
              <a:t>Rank the following objects from most to least massive:</a:t>
            </a:r>
          </a:p>
          <a:p>
            <a:pPr>
              <a:buFont typeface="Wingdings" panose="05000000000000000000" pitchFamily="2" charset="2"/>
              <a:buChar char="q"/>
            </a:pPr>
            <a:r>
              <a:rPr lang="en-US" altLang="en-US" sz="2400"/>
              <a:t>Acorn, cotton ball, feather, felt disk, hickory nut, metal washer, plastic cap, polystyrene peanut, spiny seed ball, and stone.</a:t>
            </a:r>
          </a:p>
          <a:p>
            <a:pPr>
              <a:buFont typeface="Wingdings" panose="05000000000000000000" pitchFamily="2" charset="2"/>
              <a:buChar char="q"/>
            </a:pPr>
            <a:r>
              <a:rPr lang="en-US" altLang="en-US" sz="2400"/>
              <a:t>Now rank the same set of objects according to volume. You can estimate the volume of each object by estimating the product of each object’s length, width, and height, that is, </a:t>
            </a:r>
            <a:r>
              <a:rPr lang="en-US" altLang="en-US" sz="2400" b="1" i="1"/>
              <a:t>V = l × w × h</a:t>
            </a:r>
            <a:r>
              <a:rPr lang="en-US" altLang="en-US" sz="2400"/>
              <a:t>.  </a:t>
            </a:r>
          </a:p>
          <a:p>
            <a:pPr>
              <a:buFont typeface="Wingdings" panose="05000000000000000000" pitchFamily="2" charset="2"/>
              <a:buChar char="q"/>
            </a:pPr>
            <a:r>
              <a:rPr lang="en-US" altLang="en-US" sz="2400"/>
              <a:t>How do the two rankings compare? What contributes most to the difference between the two rankings (shape, size, or type of material)? </a:t>
            </a:r>
          </a:p>
          <a:p>
            <a:pPr>
              <a:buFontTx/>
              <a:buAutoNum type="arabicPeriod" startAt="9"/>
            </a:pPr>
            <a:endParaRPr lang="en-US" altLang="en-US" sz="2400" b="1" i="1"/>
          </a:p>
          <a:p>
            <a:pPr eaLnBrk="1" hangingPunct="1">
              <a:buFont typeface="Arial" panose="020B0604020202020204" pitchFamily="34" charset="0"/>
              <a:buAutoNum type="arabicPeriod" startAt="9"/>
            </a:pPr>
            <a:endParaRPr lang="en-US" alt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5">
            <a:extLst>
              <a:ext uri="{FF2B5EF4-FFF2-40B4-BE49-F238E27FC236}">
                <a16:creationId xmlns:a16="http://schemas.microsoft.com/office/drawing/2014/main" id="{169A6D32-127B-4A2D-97B4-5BA6A7BD8D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80B200-A0BE-4EE1-9C34-5BD0D6B28949}" type="slidenum">
              <a:rPr lang="en-US" altLang="en-US"/>
              <a:pPr eaLnBrk="1" hangingPunct="1"/>
              <a:t>115</a:t>
            </a:fld>
            <a:endParaRPr lang="en-US" altLang="en-US"/>
          </a:p>
        </p:txBody>
      </p:sp>
      <p:sp>
        <p:nvSpPr>
          <p:cNvPr id="118787" name="Rectangle 2">
            <a:extLst>
              <a:ext uri="{FF2B5EF4-FFF2-40B4-BE49-F238E27FC236}">
                <a16:creationId xmlns:a16="http://schemas.microsoft.com/office/drawing/2014/main" id="{1FBF9C0B-A136-4B7B-87F5-932F8BC53744}"/>
              </a:ext>
            </a:extLst>
          </p:cNvPr>
          <p:cNvSpPr>
            <a:spLocks noGrp="1" noChangeArrowheads="1"/>
          </p:cNvSpPr>
          <p:nvPr>
            <p:ph type="title"/>
          </p:nvPr>
        </p:nvSpPr>
        <p:spPr>
          <a:xfrm>
            <a:off x="381000" y="228600"/>
            <a:ext cx="8229600" cy="579438"/>
          </a:xfrm>
          <a:solidFill>
            <a:srgbClr val="33CC33"/>
          </a:solidFill>
          <a:ln w="38100">
            <a:solidFill>
              <a:schemeClr val="tx1"/>
            </a:solidFill>
            <a:miter lim="800000"/>
            <a:headEnd/>
            <a:tailEnd/>
          </a:ln>
        </p:spPr>
        <p:txBody>
          <a:bodyPr/>
          <a:lstStyle/>
          <a:p>
            <a:pPr eaLnBrk="1" hangingPunct="1"/>
            <a:r>
              <a:rPr lang="en-US" altLang="en-US" sz="2800" b="1"/>
              <a:t>Directions</a:t>
            </a:r>
          </a:p>
        </p:txBody>
      </p:sp>
      <p:sp>
        <p:nvSpPr>
          <p:cNvPr id="45060" name="Rectangle 3">
            <a:extLst>
              <a:ext uri="{FF2B5EF4-FFF2-40B4-BE49-F238E27FC236}">
                <a16:creationId xmlns:a16="http://schemas.microsoft.com/office/drawing/2014/main" id="{D43DB40D-C0A9-4B27-A27A-5BE94DE2009E}"/>
              </a:ext>
            </a:extLst>
          </p:cNvPr>
          <p:cNvSpPr>
            <a:spLocks noGrp="1" noChangeArrowheads="1"/>
          </p:cNvSpPr>
          <p:nvPr>
            <p:ph type="body" idx="1"/>
          </p:nvPr>
        </p:nvSpPr>
        <p:spPr>
          <a:xfrm>
            <a:off x="457200" y="1066800"/>
            <a:ext cx="8229600" cy="5059363"/>
          </a:xfrm>
        </p:spPr>
        <p:txBody>
          <a:bodyPr/>
          <a:lstStyle/>
          <a:p>
            <a:pPr eaLnBrk="1" hangingPunct="1">
              <a:lnSpc>
                <a:spcPct val="90000"/>
              </a:lnSpc>
              <a:buFont typeface="Wingdings" panose="05000000000000000000" pitchFamily="2" charset="2"/>
              <a:buChar char="q"/>
            </a:pPr>
            <a:r>
              <a:rPr lang="en-US" altLang="en-US" sz="2800" b="1"/>
              <a:t> Use the balance and standard weights to measure the masses of various objects. </a:t>
            </a:r>
          </a:p>
          <a:p>
            <a:pPr eaLnBrk="1" hangingPunct="1">
              <a:lnSpc>
                <a:spcPct val="90000"/>
              </a:lnSpc>
              <a:buFont typeface="Wingdings" panose="05000000000000000000" pitchFamily="2" charset="2"/>
              <a:buChar char="q"/>
            </a:pPr>
            <a:endParaRPr lang="en-US" altLang="en-US" sz="2800" b="1"/>
          </a:p>
          <a:p>
            <a:pPr eaLnBrk="1" hangingPunct="1">
              <a:lnSpc>
                <a:spcPct val="90000"/>
              </a:lnSpc>
              <a:buFont typeface="Wingdings" panose="05000000000000000000" pitchFamily="2" charset="2"/>
              <a:buChar char="q"/>
            </a:pPr>
            <a:r>
              <a:rPr lang="en-US" altLang="en-US" sz="2800" b="1"/>
              <a:t> You can also use the rings and square weights in these determinations. </a:t>
            </a:r>
          </a:p>
          <a:p>
            <a:pPr lvl="1" eaLnBrk="1" hangingPunct="1">
              <a:lnSpc>
                <a:spcPct val="90000"/>
              </a:lnSpc>
              <a:buFont typeface="Wingdings" panose="05000000000000000000" pitchFamily="2" charset="2"/>
              <a:buChar char="q"/>
            </a:pPr>
            <a:r>
              <a:rPr lang="en-US" altLang="en-US" sz="2400" b="1"/>
              <a:t> The mass of each standard metal weight is inscribed on its top where 1 = 1 gm, 20 = 20 gms and so on. </a:t>
            </a:r>
          </a:p>
          <a:p>
            <a:pPr lvl="1" eaLnBrk="1" hangingPunct="1">
              <a:lnSpc>
                <a:spcPct val="90000"/>
              </a:lnSpc>
              <a:buFont typeface="Wingdings" panose="05000000000000000000" pitchFamily="2" charset="2"/>
              <a:buChar char="q"/>
            </a:pPr>
            <a:r>
              <a:rPr lang="en-US" altLang="en-US" sz="2400" b="1"/>
              <a:t> In Exercise 1 we determined the weight of </a:t>
            </a:r>
          </a:p>
          <a:p>
            <a:pPr lvl="2" eaLnBrk="1" hangingPunct="1">
              <a:lnSpc>
                <a:spcPct val="90000"/>
              </a:lnSpc>
              <a:buFont typeface="Wingdings" panose="05000000000000000000" pitchFamily="2" charset="2"/>
              <a:buChar char="q"/>
            </a:pPr>
            <a:r>
              <a:rPr lang="en-US" altLang="en-US" b="1"/>
              <a:t> yellow square to equal 1 gram, </a:t>
            </a:r>
          </a:p>
          <a:p>
            <a:pPr lvl="2" eaLnBrk="1" hangingPunct="1">
              <a:lnSpc>
                <a:spcPct val="90000"/>
              </a:lnSpc>
              <a:buFont typeface="Wingdings" panose="05000000000000000000" pitchFamily="2" charset="2"/>
              <a:buChar char="q"/>
            </a:pPr>
            <a:r>
              <a:rPr lang="en-US" altLang="en-US" b="1"/>
              <a:t> orange square to equal 5 grams, </a:t>
            </a:r>
          </a:p>
          <a:p>
            <a:pPr lvl="2" eaLnBrk="1" hangingPunct="1">
              <a:lnSpc>
                <a:spcPct val="90000"/>
              </a:lnSpc>
              <a:buFont typeface="Wingdings" panose="05000000000000000000" pitchFamily="2" charset="2"/>
              <a:buChar char="q"/>
            </a:pPr>
            <a:r>
              <a:rPr lang="en-US" altLang="en-US" b="1"/>
              <a:t> purple square to equal 10 grams.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6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6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6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6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60">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506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a:extLst>
              <a:ext uri="{FF2B5EF4-FFF2-40B4-BE49-F238E27FC236}">
                <a16:creationId xmlns:a16="http://schemas.microsoft.com/office/drawing/2014/main" id="{F5E74271-34C6-415F-BAF7-FD46C07DD80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8079CC-F86C-4DBA-A29B-5307D5A0268D}" type="slidenum">
              <a:rPr lang="en-US" altLang="en-US"/>
              <a:pPr eaLnBrk="1" hangingPunct="1"/>
              <a:t>116</a:t>
            </a:fld>
            <a:endParaRPr lang="en-US" altLang="en-US"/>
          </a:p>
        </p:txBody>
      </p:sp>
      <p:sp>
        <p:nvSpPr>
          <p:cNvPr id="46083" name="Rectangle 3">
            <a:extLst>
              <a:ext uri="{FF2B5EF4-FFF2-40B4-BE49-F238E27FC236}">
                <a16:creationId xmlns:a16="http://schemas.microsoft.com/office/drawing/2014/main" id="{DAC8A8DB-E6AF-4385-9D01-FDC765AB1A60}"/>
              </a:ext>
            </a:extLst>
          </p:cNvPr>
          <p:cNvSpPr>
            <a:spLocks noGrp="1" noChangeArrowheads="1"/>
          </p:cNvSpPr>
          <p:nvPr>
            <p:ph type="body" idx="1"/>
          </p:nvPr>
        </p:nvSpPr>
        <p:spPr>
          <a:xfrm>
            <a:off x="381000" y="457200"/>
            <a:ext cx="8229600" cy="5410200"/>
          </a:xfrm>
        </p:spPr>
        <p:txBody>
          <a:bodyPr/>
          <a:lstStyle/>
          <a:p>
            <a:pPr eaLnBrk="1" hangingPunct="1">
              <a:lnSpc>
                <a:spcPct val="80000"/>
              </a:lnSpc>
              <a:buFont typeface="Wingdings" panose="05000000000000000000" pitchFamily="2" charset="2"/>
              <a:buNone/>
            </a:pPr>
            <a:r>
              <a:rPr lang="en-US" altLang="en-US" sz="2400" b="1" u="sng"/>
              <a:t>TO BEGIN</a:t>
            </a:r>
            <a:r>
              <a:rPr lang="en-US" altLang="en-US" sz="2400" b="1"/>
              <a:t> . . .</a:t>
            </a:r>
          </a:p>
          <a:p>
            <a:pPr eaLnBrk="1" hangingPunct="1">
              <a:lnSpc>
                <a:spcPct val="80000"/>
              </a:lnSpc>
              <a:buFont typeface="Wingdings" panose="05000000000000000000" pitchFamily="2" charset="2"/>
              <a:buNone/>
            </a:pPr>
            <a:r>
              <a:rPr lang="en-US" altLang="en-US" sz="2400" b="1"/>
              <a:t>You will need</a:t>
            </a:r>
          </a:p>
          <a:p>
            <a:pPr eaLnBrk="1" hangingPunct="1">
              <a:lnSpc>
                <a:spcPct val="80000"/>
              </a:lnSpc>
              <a:buFont typeface="Wingdings" panose="05000000000000000000" pitchFamily="2" charset="2"/>
              <a:buChar char="q"/>
            </a:pPr>
            <a:endParaRPr lang="en-US" altLang="en-US" sz="2400" b="1"/>
          </a:p>
          <a:p>
            <a:pPr eaLnBrk="1" hangingPunct="1">
              <a:lnSpc>
                <a:spcPct val="80000"/>
              </a:lnSpc>
              <a:buFont typeface="Wingdings" panose="05000000000000000000" pitchFamily="2" charset="2"/>
              <a:buChar char="q"/>
            </a:pPr>
            <a:r>
              <a:rPr lang="en-US" altLang="en-US" sz="2400" b="1"/>
              <a:t>Balance </a:t>
            </a:r>
          </a:p>
          <a:p>
            <a:pPr eaLnBrk="1" hangingPunct="1">
              <a:lnSpc>
                <a:spcPct val="80000"/>
              </a:lnSpc>
              <a:buFont typeface="Wingdings" panose="05000000000000000000" pitchFamily="2" charset="2"/>
              <a:buChar char="q"/>
            </a:pPr>
            <a:r>
              <a:rPr lang="en-US" altLang="en-US" sz="2400" b="1"/>
              <a:t>Box with six calibration masses</a:t>
            </a:r>
          </a:p>
          <a:p>
            <a:pPr eaLnBrk="1" hangingPunct="1">
              <a:lnSpc>
                <a:spcPct val="80000"/>
              </a:lnSpc>
              <a:buFont typeface="Wingdings" panose="05000000000000000000" pitchFamily="2" charset="2"/>
              <a:buChar char="q"/>
            </a:pPr>
            <a:r>
              <a:rPr lang="en-US" altLang="en-US" sz="2400" b="1"/>
              <a:t>Box with 40 circular discs/rings</a:t>
            </a:r>
          </a:p>
          <a:p>
            <a:pPr eaLnBrk="1" hangingPunct="1">
              <a:lnSpc>
                <a:spcPct val="80000"/>
              </a:lnSpc>
              <a:buFont typeface="Wingdings" panose="05000000000000000000" pitchFamily="2" charset="2"/>
              <a:buChar char="q"/>
            </a:pPr>
            <a:r>
              <a:rPr lang="en-US" altLang="en-US" sz="2400" b="1"/>
              <a:t>Box with colored blocks</a:t>
            </a:r>
          </a:p>
          <a:p>
            <a:pPr eaLnBrk="1" hangingPunct="1">
              <a:lnSpc>
                <a:spcPct val="80000"/>
              </a:lnSpc>
              <a:buFont typeface="Wingdings" panose="05000000000000000000" pitchFamily="2" charset="2"/>
              <a:buChar char="q"/>
            </a:pPr>
            <a:r>
              <a:rPr lang="en-US" altLang="en-US" sz="2400" b="1"/>
              <a:t>Box containing 3 hickory nuts, 5 pieces of string, 1 acorn, 1 stone, 1 cotton ball, 1 feather, 5 paper clips, 2 noodles, 1 plastic cap,1 prickly seed ball</a:t>
            </a:r>
          </a:p>
          <a:p>
            <a:pPr eaLnBrk="1" hangingPunct="1">
              <a:lnSpc>
                <a:spcPct val="80000"/>
              </a:lnSpc>
              <a:buFont typeface="Wingdings" panose="05000000000000000000" pitchFamily="2" charset="2"/>
              <a:buChar char="q"/>
            </a:pPr>
            <a:r>
              <a:rPr lang="en-US" altLang="en-US" sz="2400" b="1"/>
              <a:t>Box with styrofoam packing peanuts</a:t>
            </a:r>
          </a:p>
          <a:p>
            <a:pPr eaLnBrk="1" hangingPunct="1">
              <a:lnSpc>
                <a:spcPct val="80000"/>
              </a:lnSpc>
              <a:buFont typeface="Wingdings" panose="05000000000000000000" pitchFamily="2" charset="2"/>
              <a:buChar char="q"/>
            </a:pPr>
            <a:endParaRPr lang="en-US" alt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60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5">
            <a:extLst>
              <a:ext uri="{FF2B5EF4-FFF2-40B4-BE49-F238E27FC236}">
                <a16:creationId xmlns:a16="http://schemas.microsoft.com/office/drawing/2014/main" id="{BB015250-5C83-4BD6-98B7-3D87A4A227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47F458-F781-4712-A2AD-D9FF461CE3A0}" type="slidenum">
              <a:rPr lang="en-US" altLang="en-US"/>
              <a:pPr eaLnBrk="1" hangingPunct="1"/>
              <a:t>117</a:t>
            </a:fld>
            <a:endParaRPr lang="en-US" altLang="en-US"/>
          </a:p>
        </p:txBody>
      </p:sp>
      <p:sp>
        <p:nvSpPr>
          <p:cNvPr id="47107" name="Rectangle 3">
            <a:extLst>
              <a:ext uri="{FF2B5EF4-FFF2-40B4-BE49-F238E27FC236}">
                <a16:creationId xmlns:a16="http://schemas.microsoft.com/office/drawing/2014/main" id="{9141A2BB-9D54-429A-86AF-E7D966598E24}"/>
              </a:ext>
            </a:extLst>
          </p:cNvPr>
          <p:cNvSpPr>
            <a:spLocks noGrp="1" noChangeArrowheads="1"/>
          </p:cNvSpPr>
          <p:nvPr>
            <p:ph type="body" idx="1"/>
          </p:nvPr>
        </p:nvSpPr>
        <p:spPr>
          <a:xfrm>
            <a:off x="381000" y="1295400"/>
            <a:ext cx="8229600" cy="4525963"/>
          </a:xfrm>
        </p:spPr>
        <p:txBody>
          <a:bodyPr/>
          <a:lstStyle/>
          <a:p>
            <a:pPr eaLnBrk="1" hangingPunct="1">
              <a:buFont typeface="Wingdings" panose="05000000000000000000" pitchFamily="2" charset="2"/>
              <a:buChar char="q"/>
            </a:pPr>
            <a:r>
              <a:rPr lang="en-US" altLang="en-US" sz="2800" b="1"/>
              <a:t> Find the box that contains a number of objects that differ in size, shape and density of material. </a:t>
            </a:r>
          </a:p>
          <a:p>
            <a:pPr eaLnBrk="1" hangingPunct="1">
              <a:buFont typeface="Wingdings" panose="05000000000000000000" pitchFamily="2" charset="2"/>
              <a:buNone/>
            </a:pPr>
            <a:r>
              <a:rPr lang="en-US" altLang="en-US" sz="2800" b="1"/>
              <a:t> </a:t>
            </a:r>
          </a:p>
          <a:p>
            <a:pPr eaLnBrk="1" hangingPunct="1">
              <a:buFont typeface="Wingdings" panose="05000000000000000000" pitchFamily="2" charset="2"/>
              <a:buChar char="q"/>
            </a:pPr>
            <a:r>
              <a:rPr lang="en-US" altLang="en-US" sz="2800" b="1"/>
              <a:t> As a class, explore the relationships among the above characteristics of objects and mass. </a:t>
            </a:r>
          </a:p>
          <a:p>
            <a:pPr eaLnBrk="1" hangingPunct="1">
              <a:buFont typeface="Wingdings" panose="05000000000000000000" pitchFamily="2" charset="2"/>
              <a:buChar char="q"/>
            </a:pPr>
            <a:endParaRPr lang="en-US" altLang="en-US" sz="2800" b="1"/>
          </a:p>
          <a:p>
            <a:pPr lvl="1" eaLnBrk="1" hangingPunct="1">
              <a:buFont typeface="Wingdings" panose="05000000000000000000" pitchFamily="2" charset="2"/>
              <a:buChar char="q"/>
            </a:pPr>
            <a:r>
              <a:rPr lang="en-US" altLang="en-US" sz="2400" b="1"/>
              <a:t>To help you get started in this exploration, complete experiments that will answer the questions that follow.</a:t>
            </a:r>
          </a:p>
          <a:p>
            <a:pPr eaLnBrk="1" hangingPunct="1"/>
            <a:endParaRPr lang="en-US" altLang="en-US" sz="2400" b="1"/>
          </a:p>
          <a:p>
            <a:pPr eaLnBrk="1" hangingPunct="1">
              <a:buFontTx/>
              <a:buNone/>
            </a:pPr>
            <a:endParaRPr lang="en-US" altLang="en-US" sz="2400"/>
          </a:p>
        </p:txBody>
      </p:sp>
      <p:sp>
        <p:nvSpPr>
          <p:cNvPr id="120836" name="Text Box 4">
            <a:extLst>
              <a:ext uri="{FF2B5EF4-FFF2-40B4-BE49-F238E27FC236}">
                <a16:creationId xmlns:a16="http://schemas.microsoft.com/office/drawing/2014/main" id="{B476B9A9-38F3-4A35-963C-569D3A599612}"/>
              </a:ext>
            </a:extLst>
          </p:cNvPr>
          <p:cNvSpPr txBox="1">
            <a:spLocks noChangeArrowheads="1"/>
          </p:cNvSpPr>
          <p:nvPr/>
        </p:nvSpPr>
        <p:spPr bwMode="auto">
          <a:xfrm>
            <a:off x="669925" y="192088"/>
            <a:ext cx="3222625" cy="466725"/>
          </a:xfrm>
          <a:prstGeom prst="rect">
            <a:avLst/>
          </a:prstGeom>
          <a:solidFill>
            <a:srgbClr val="33CC33"/>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Directions continued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a:extLst>
              <a:ext uri="{FF2B5EF4-FFF2-40B4-BE49-F238E27FC236}">
                <a16:creationId xmlns:a16="http://schemas.microsoft.com/office/drawing/2014/main" id="{C128413D-C754-4658-88CE-7EB6422E8E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233328-CA8F-4711-B96A-E26781CDE57F}" type="slidenum">
              <a:rPr lang="en-US" altLang="en-US"/>
              <a:pPr eaLnBrk="1" hangingPunct="1"/>
              <a:t>118</a:t>
            </a:fld>
            <a:endParaRPr lang="en-US" altLang="en-US"/>
          </a:p>
        </p:txBody>
      </p:sp>
      <p:sp>
        <p:nvSpPr>
          <p:cNvPr id="35843" name="Rectangle 3">
            <a:extLst>
              <a:ext uri="{FF2B5EF4-FFF2-40B4-BE49-F238E27FC236}">
                <a16:creationId xmlns:a16="http://schemas.microsoft.com/office/drawing/2014/main" id="{BEFE04A1-3B59-4D3B-8281-706309BE0F0E}"/>
              </a:ext>
            </a:extLst>
          </p:cNvPr>
          <p:cNvSpPr>
            <a:spLocks noGrp="1" noChangeArrowheads="1"/>
          </p:cNvSpPr>
          <p:nvPr>
            <p:ph type="body" idx="1"/>
          </p:nvPr>
        </p:nvSpPr>
        <p:spPr>
          <a:xfrm>
            <a:off x="457200" y="1447800"/>
            <a:ext cx="8229600" cy="4906963"/>
          </a:xfrm>
        </p:spPr>
        <p:txBody>
          <a:bodyPr/>
          <a:lstStyle/>
          <a:p>
            <a:pPr marL="609600" indent="-609600" eaLnBrk="1" hangingPunct="1">
              <a:lnSpc>
                <a:spcPct val="80000"/>
              </a:lnSpc>
              <a:buFontTx/>
              <a:buAutoNum type="arabicPeriod"/>
            </a:pPr>
            <a:r>
              <a:rPr lang="en-US" altLang="en-US" sz="2400" b="1"/>
              <a:t>What is the approximate mass of three hickory nuts?</a:t>
            </a:r>
          </a:p>
          <a:p>
            <a:pPr marL="609600" indent="-609600" eaLnBrk="1" hangingPunct="1">
              <a:lnSpc>
                <a:spcPct val="80000"/>
              </a:lnSpc>
              <a:buFontTx/>
              <a:buAutoNum type="arabicPeriod"/>
            </a:pPr>
            <a:r>
              <a:rPr lang="en-US" altLang="en-US" sz="2400" b="1"/>
              <a:t>Do different hickory nuts weigh the same?</a:t>
            </a:r>
          </a:p>
          <a:p>
            <a:pPr marL="609600" indent="-609600" eaLnBrk="1" hangingPunct="1">
              <a:lnSpc>
                <a:spcPct val="80000"/>
              </a:lnSpc>
              <a:buFontTx/>
              <a:buAutoNum type="arabicPeriod"/>
            </a:pPr>
            <a:r>
              <a:rPr lang="en-US" altLang="en-US" sz="2400" b="1"/>
              <a:t>If not, why might they differ in mass?</a:t>
            </a:r>
          </a:p>
          <a:p>
            <a:pPr marL="609600" indent="-609600" eaLnBrk="1" hangingPunct="1">
              <a:lnSpc>
                <a:spcPct val="80000"/>
              </a:lnSpc>
              <a:buFontTx/>
              <a:buAutoNum type="arabicPeriod"/>
            </a:pPr>
            <a:r>
              <a:rPr lang="en-US" altLang="en-US" sz="2400" b="1"/>
              <a:t>Do acorns differ in mass?</a:t>
            </a:r>
          </a:p>
          <a:p>
            <a:pPr marL="609600" indent="-609600" eaLnBrk="1" hangingPunct="1">
              <a:lnSpc>
                <a:spcPct val="80000"/>
              </a:lnSpc>
              <a:buFontTx/>
              <a:buAutoNum type="arabicPeriod"/>
            </a:pPr>
            <a:r>
              <a:rPr lang="en-US" altLang="en-US" sz="2400" b="1"/>
              <a:t>What does an acorn cap weigh relative to the nut itself?</a:t>
            </a:r>
          </a:p>
          <a:p>
            <a:pPr marL="609600" indent="-609600" eaLnBrk="1" hangingPunct="1">
              <a:lnSpc>
                <a:spcPct val="80000"/>
              </a:lnSpc>
              <a:buFontTx/>
              <a:buAutoNum type="arabicPeriod"/>
            </a:pPr>
            <a:r>
              <a:rPr lang="en-US" altLang="en-US" sz="2400" b="1"/>
              <a:t>Does a hickory nut weigh more than an acorn?</a:t>
            </a:r>
          </a:p>
          <a:p>
            <a:pPr marL="609600" indent="-609600" eaLnBrk="1" hangingPunct="1">
              <a:lnSpc>
                <a:spcPct val="80000"/>
              </a:lnSpc>
              <a:buFontTx/>
              <a:buAutoNum type="arabicPeriod"/>
            </a:pPr>
            <a:r>
              <a:rPr lang="en-US" altLang="en-US" sz="2400" b="1"/>
              <a:t>Approximately how much do two spiral noodles weigh?</a:t>
            </a:r>
          </a:p>
          <a:p>
            <a:pPr marL="609600" indent="-609600" eaLnBrk="1" hangingPunct="1">
              <a:lnSpc>
                <a:spcPct val="80000"/>
              </a:lnSpc>
              <a:buFontTx/>
              <a:buAutoNum type="arabicPeriod"/>
            </a:pPr>
            <a:r>
              <a:rPr lang="en-US" altLang="en-US" sz="2400" b="1"/>
              <a:t>If you know how much two noodles weigh, can you estimate the mass of one noodle without weighing it? </a:t>
            </a:r>
          </a:p>
          <a:p>
            <a:pPr marL="609600" indent="-609600" eaLnBrk="1" hangingPunct="1">
              <a:lnSpc>
                <a:spcPct val="80000"/>
              </a:lnSpc>
              <a:buFontTx/>
              <a:buNone/>
            </a:pPr>
            <a:r>
              <a:rPr lang="en-US" altLang="en-US" sz="2400" b="1"/>
              <a:t> </a:t>
            </a:r>
          </a:p>
        </p:txBody>
      </p:sp>
      <p:sp>
        <p:nvSpPr>
          <p:cNvPr id="121860" name="Rectangle 4">
            <a:extLst>
              <a:ext uri="{FF2B5EF4-FFF2-40B4-BE49-F238E27FC236}">
                <a16:creationId xmlns:a16="http://schemas.microsoft.com/office/drawing/2014/main" id="{79321C13-AEA3-4822-9050-50CF9CED0509}"/>
              </a:ext>
            </a:extLst>
          </p:cNvPr>
          <p:cNvSpPr>
            <a:spLocks noGrp="1" noChangeArrowheads="1"/>
          </p:cNvSpPr>
          <p:nvPr>
            <p:ph type="title"/>
          </p:nvPr>
        </p:nvSpPr>
        <p:spPr>
          <a:xfrm>
            <a:off x="457200" y="228600"/>
            <a:ext cx="8229600" cy="533400"/>
          </a:xfrm>
          <a:solidFill>
            <a:srgbClr val="33CC33"/>
          </a:solidFill>
          <a:ln w="38100">
            <a:solidFill>
              <a:schemeClr val="tx1"/>
            </a:solidFill>
            <a:miter lim="800000"/>
            <a:headEnd/>
            <a:tailEnd/>
          </a:ln>
        </p:spPr>
        <p:txBody>
          <a:bodyPr/>
          <a:lstStyle/>
          <a:p>
            <a:pPr eaLnBrk="1" hangingPunct="1"/>
            <a:r>
              <a:rPr lang="en-US" altLang="en-US" sz="2800" b="1"/>
              <a:t>Discussion Questions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5">
            <a:extLst>
              <a:ext uri="{FF2B5EF4-FFF2-40B4-BE49-F238E27FC236}">
                <a16:creationId xmlns:a16="http://schemas.microsoft.com/office/drawing/2014/main" id="{91EA1E34-5B54-47B3-90D5-9E2718121B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4988F3-8793-4CA5-B464-6965F8477BB7}" type="slidenum">
              <a:rPr lang="en-US" altLang="en-US"/>
              <a:pPr eaLnBrk="1" hangingPunct="1"/>
              <a:t>119</a:t>
            </a:fld>
            <a:endParaRPr lang="en-US" altLang="en-US"/>
          </a:p>
        </p:txBody>
      </p:sp>
      <p:sp>
        <p:nvSpPr>
          <p:cNvPr id="36867" name="Rectangle 3">
            <a:extLst>
              <a:ext uri="{FF2B5EF4-FFF2-40B4-BE49-F238E27FC236}">
                <a16:creationId xmlns:a16="http://schemas.microsoft.com/office/drawing/2014/main" id="{6AD5C4C2-639B-4894-A39E-8F19520150A2}"/>
              </a:ext>
            </a:extLst>
          </p:cNvPr>
          <p:cNvSpPr>
            <a:spLocks noGrp="1" noChangeArrowheads="1"/>
          </p:cNvSpPr>
          <p:nvPr>
            <p:ph type="body" idx="1"/>
          </p:nvPr>
        </p:nvSpPr>
        <p:spPr>
          <a:xfrm>
            <a:off x="609600" y="1447800"/>
            <a:ext cx="8229600" cy="5029200"/>
          </a:xfrm>
        </p:spPr>
        <p:txBody>
          <a:bodyPr/>
          <a:lstStyle/>
          <a:p>
            <a:pPr marL="609600" indent="-609600" eaLnBrk="1" hangingPunct="1">
              <a:lnSpc>
                <a:spcPct val="80000"/>
              </a:lnSpc>
              <a:buFontTx/>
              <a:buAutoNum type="arabicPeriod" startAt="9"/>
            </a:pPr>
            <a:r>
              <a:rPr lang="en-US" altLang="en-US" sz="2400" b="1"/>
              <a:t>Why might two noodles be more equal in mass than two nuts?</a:t>
            </a:r>
          </a:p>
          <a:p>
            <a:pPr marL="609600" indent="-609600" eaLnBrk="1" hangingPunct="1">
              <a:lnSpc>
                <a:spcPct val="80000"/>
              </a:lnSpc>
              <a:buFontTx/>
              <a:buAutoNum type="arabicPeriod" startAt="9"/>
            </a:pPr>
            <a:r>
              <a:rPr lang="en-US" altLang="en-US" sz="2400" b="1"/>
              <a:t>Which has a smaller mass: two pieces of woven string or two paperclips?</a:t>
            </a:r>
          </a:p>
          <a:p>
            <a:pPr marL="609600" indent="-609600" eaLnBrk="1" hangingPunct="1">
              <a:lnSpc>
                <a:spcPct val="80000"/>
              </a:lnSpc>
              <a:buFontTx/>
              <a:buAutoNum type="arabicPeriod" startAt="9"/>
            </a:pPr>
            <a:r>
              <a:rPr lang="en-US" altLang="en-US" sz="2400" b="1"/>
              <a:t>Which weighs more: a feather, a ball of cotton, or a polystyrene peanut?</a:t>
            </a:r>
          </a:p>
          <a:p>
            <a:pPr marL="609600" indent="-609600" eaLnBrk="1" hangingPunct="1">
              <a:lnSpc>
                <a:spcPct val="80000"/>
              </a:lnSpc>
              <a:buFontTx/>
              <a:buAutoNum type="arabicPeriod" startAt="9"/>
            </a:pPr>
            <a:r>
              <a:rPr lang="en-US" altLang="en-US" sz="2400" b="1"/>
              <a:t>Does the stone have the same mass as three hickory nuts weighed together?</a:t>
            </a:r>
          </a:p>
          <a:p>
            <a:pPr marL="609600" indent="-609600" eaLnBrk="1" hangingPunct="1">
              <a:lnSpc>
                <a:spcPct val="80000"/>
              </a:lnSpc>
              <a:buFontTx/>
              <a:buAutoNum type="arabicPeriod" startAt="9"/>
            </a:pPr>
            <a:r>
              <a:rPr lang="en-US" altLang="en-US" sz="2400" b="1"/>
              <a:t>Is there an item in box of miscellaneous items that weighs approximately five grams? If so what is it?</a:t>
            </a:r>
          </a:p>
          <a:p>
            <a:pPr marL="609600" indent="-609600" eaLnBrk="1" hangingPunct="1">
              <a:lnSpc>
                <a:spcPct val="80000"/>
              </a:lnSpc>
              <a:buFontTx/>
              <a:buAutoNum type="arabicPeriod" startAt="9"/>
            </a:pPr>
            <a:r>
              <a:rPr lang="en-US" altLang="en-US" sz="2400" b="1"/>
              <a:t>What is the mass of the mystery hexagonal metal column?</a:t>
            </a:r>
          </a:p>
          <a:p>
            <a:pPr marL="609600" indent="-609600" eaLnBrk="1" hangingPunct="1">
              <a:lnSpc>
                <a:spcPct val="80000"/>
              </a:lnSpc>
              <a:buFontTx/>
              <a:buAutoNum type="arabicPeriod" startAt="9"/>
            </a:pPr>
            <a:r>
              <a:rPr lang="en-US" altLang="en-US" sz="2400" b="1"/>
              <a:t>How does the mystery hexagonal metal column compare in size to the corresponding standard weights?</a:t>
            </a:r>
          </a:p>
          <a:p>
            <a:pPr marL="609600" indent="-609600" eaLnBrk="1" hangingPunct="1">
              <a:lnSpc>
                <a:spcPct val="80000"/>
              </a:lnSpc>
              <a:buFontTx/>
              <a:buAutoNum type="arabicPeriod" startAt="9"/>
            </a:pPr>
            <a:endParaRPr lang="en-US" altLang="en-US" sz="2400" b="1"/>
          </a:p>
        </p:txBody>
      </p:sp>
      <p:sp>
        <p:nvSpPr>
          <p:cNvPr id="122884" name="Rectangle 4">
            <a:extLst>
              <a:ext uri="{FF2B5EF4-FFF2-40B4-BE49-F238E27FC236}">
                <a16:creationId xmlns:a16="http://schemas.microsoft.com/office/drawing/2014/main" id="{F278B503-1C24-4298-B876-89F7D833A3C8}"/>
              </a:ext>
            </a:extLst>
          </p:cNvPr>
          <p:cNvSpPr>
            <a:spLocks noChangeArrowheads="1"/>
          </p:cNvSpPr>
          <p:nvPr/>
        </p:nvSpPr>
        <p:spPr bwMode="auto">
          <a:xfrm>
            <a:off x="533400" y="304800"/>
            <a:ext cx="5675313" cy="528638"/>
          </a:xfrm>
          <a:prstGeom prst="rect">
            <a:avLst/>
          </a:prstGeom>
          <a:solidFill>
            <a:srgbClr val="33CC33"/>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chemeClr val="tx2"/>
                </a:solidFill>
              </a:rPr>
              <a:t>Discussion questions continued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59C2B7E0-4730-4062-82B0-95B4E49F18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46F056-5E8B-414E-ADE0-C202BBD16994}" type="slidenum">
              <a:rPr lang="en-US" altLang="en-US"/>
              <a:pPr eaLnBrk="1" hangingPunct="1"/>
              <a:t>12</a:t>
            </a:fld>
            <a:endParaRPr lang="en-US" altLang="en-US"/>
          </a:p>
        </p:txBody>
      </p:sp>
      <p:sp>
        <p:nvSpPr>
          <p:cNvPr id="13315" name="Rectangle 2">
            <a:extLst>
              <a:ext uri="{FF2B5EF4-FFF2-40B4-BE49-F238E27FC236}">
                <a16:creationId xmlns:a16="http://schemas.microsoft.com/office/drawing/2014/main" id="{31364FF4-5109-4B38-AC6A-C84C9EB99B55}"/>
              </a:ext>
            </a:extLst>
          </p:cNvPr>
          <p:cNvSpPr>
            <a:spLocks noGrp="1" noChangeArrowheads="1"/>
          </p:cNvSpPr>
          <p:nvPr>
            <p:ph type="title"/>
          </p:nvPr>
        </p:nvSpPr>
        <p:spPr>
          <a:xfrm>
            <a:off x="457200" y="228600"/>
            <a:ext cx="8229600" cy="655638"/>
          </a:xfrm>
          <a:solidFill>
            <a:srgbClr val="E04EBA"/>
          </a:solidFill>
          <a:ln w="38100">
            <a:solidFill>
              <a:schemeClr val="tx1"/>
            </a:solidFill>
            <a:miter lim="800000"/>
            <a:headEnd/>
            <a:tailEnd/>
          </a:ln>
        </p:spPr>
        <p:txBody>
          <a:bodyPr/>
          <a:lstStyle/>
          <a:p>
            <a:pPr eaLnBrk="1" hangingPunct="1"/>
            <a:r>
              <a:rPr lang="en-US" altLang="en-US" sz="3200" b="1"/>
              <a:t>Exercise 1: What is its mass?</a:t>
            </a:r>
          </a:p>
        </p:txBody>
      </p:sp>
      <p:sp>
        <p:nvSpPr>
          <p:cNvPr id="9219" name="Rectangle 3">
            <a:extLst>
              <a:ext uri="{FF2B5EF4-FFF2-40B4-BE49-F238E27FC236}">
                <a16:creationId xmlns:a16="http://schemas.microsoft.com/office/drawing/2014/main" id="{3268246C-C824-481A-8D81-5CB81CE47D29}"/>
              </a:ext>
            </a:extLst>
          </p:cNvPr>
          <p:cNvSpPr>
            <a:spLocks noGrp="1" noChangeArrowheads="1"/>
          </p:cNvSpPr>
          <p:nvPr>
            <p:ph type="body" idx="1"/>
          </p:nvPr>
        </p:nvSpPr>
        <p:spPr>
          <a:xfrm>
            <a:off x="457200" y="1143000"/>
            <a:ext cx="8229600" cy="3657600"/>
          </a:xfrm>
        </p:spPr>
        <p:txBody>
          <a:bodyPr/>
          <a:lstStyle/>
          <a:p>
            <a:pPr>
              <a:buFont typeface="Wingdings" panose="05000000000000000000" pitchFamily="2" charset="2"/>
              <a:buChar char="q"/>
            </a:pPr>
            <a:r>
              <a:rPr lang="en-US" altLang="en-US" sz="2400" b="1"/>
              <a:t>Example:  How many grams are there in one milligram?</a:t>
            </a:r>
            <a:endParaRPr lang="en-US" altLang="en-US" sz="2400"/>
          </a:p>
          <a:p>
            <a:pPr>
              <a:buFont typeface="Wingdings" panose="05000000000000000000" pitchFamily="2" charset="2"/>
              <a:buChar char="q"/>
            </a:pPr>
            <a:r>
              <a:rPr lang="en-US" altLang="en-US" sz="2400" b="1"/>
              <a:t>Answer:  </a:t>
            </a:r>
            <a:r>
              <a:rPr lang="en-US" altLang="en-US" sz="2400"/>
              <a:t>We start with the equation from the table that relates grams to milligrams.</a:t>
            </a:r>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r>
              <a:rPr lang="en-US" altLang="en-US" sz="2400"/>
              <a:t>Next we divide both sides of this equation through by 1000 so that the left hand side of the equation is equal to 1 mg, and convert the fraction  to its decimal form.</a:t>
            </a:r>
          </a:p>
          <a:p>
            <a:pPr>
              <a:buFont typeface="Wingdings" panose="05000000000000000000" pitchFamily="2" charset="2"/>
              <a:buChar char="q"/>
            </a:pPr>
            <a:endParaRPr lang="en-US" altLang="en-US" sz="2000"/>
          </a:p>
          <a:p>
            <a:pPr eaLnBrk="1" hangingPunct="1"/>
            <a:endParaRPr lang="en-US" altLang="en-US" sz="2000"/>
          </a:p>
        </p:txBody>
      </p:sp>
      <p:sp>
        <p:nvSpPr>
          <p:cNvPr id="13317" name="Rectangle 2">
            <a:extLst>
              <a:ext uri="{FF2B5EF4-FFF2-40B4-BE49-F238E27FC236}">
                <a16:creationId xmlns:a16="http://schemas.microsoft.com/office/drawing/2014/main" id="{A513F04C-C823-466E-8B3D-0EE89B016144}"/>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84993" name="Picture 1">
            <a:extLst>
              <a:ext uri="{FF2B5EF4-FFF2-40B4-BE49-F238E27FC236}">
                <a16:creationId xmlns:a16="http://schemas.microsoft.com/office/drawing/2014/main" id="{1E3BD107-9017-43C6-93C3-13B64CE43A8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0400" y="2971800"/>
            <a:ext cx="205581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3">
            <a:extLst>
              <a:ext uri="{FF2B5EF4-FFF2-40B4-BE49-F238E27FC236}">
                <a16:creationId xmlns:a16="http://schemas.microsoft.com/office/drawing/2014/main" id="{45A934DF-5C0A-4086-8036-34547FBD2AAC}"/>
              </a:ext>
            </a:extLst>
          </p:cNvPr>
          <p:cNvSpPr>
            <a:spLocks noChangeArrowheads="1"/>
          </p:cNvSpPr>
          <p:nvPr/>
        </p:nvSpPr>
        <p:spPr bwMode="auto">
          <a:xfrm>
            <a:off x="0" y="6667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320" name="Rectangle 5">
            <a:extLst>
              <a:ext uri="{FF2B5EF4-FFF2-40B4-BE49-F238E27FC236}">
                <a16:creationId xmlns:a16="http://schemas.microsoft.com/office/drawing/2014/main" id="{5AA76C9F-7F9E-433F-903F-1F2E7A76CAF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84996" name="Picture 4">
            <a:extLst>
              <a:ext uri="{FF2B5EF4-FFF2-40B4-BE49-F238E27FC236}">
                <a16:creationId xmlns:a16="http://schemas.microsoft.com/office/drawing/2014/main" id="{BDF1F0AA-8F93-4996-8A75-9CC5DD3ED97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4953000"/>
            <a:ext cx="327818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499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4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4">
            <a:extLst>
              <a:ext uri="{FF2B5EF4-FFF2-40B4-BE49-F238E27FC236}">
                <a16:creationId xmlns:a16="http://schemas.microsoft.com/office/drawing/2014/main" id="{54766E48-C2C8-44D6-94EE-E865508E0D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E0E59A-8980-4E5E-AFE7-A1EB95E1BF7D}" type="slidenum">
              <a:rPr lang="en-US" altLang="en-US"/>
              <a:pPr eaLnBrk="1" hangingPunct="1"/>
              <a:t>120</a:t>
            </a:fld>
            <a:endParaRPr lang="en-US" altLang="en-US"/>
          </a:p>
        </p:txBody>
      </p:sp>
      <p:sp>
        <p:nvSpPr>
          <p:cNvPr id="123907" name="Rectangle 2">
            <a:extLst>
              <a:ext uri="{FF2B5EF4-FFF2-40B4-BE49-F238E27FC236}">
                <a16:creationId xmlns:a16="http://schemas.microsoft.com/office/drawing/2014/main" id="{8EB04D44-FBE4-4ADA-9FE3-FA2EB2FEC821}"/>
              </a:ext>
            </a:extLst>
          </p:cNvPr>
          <p:cNvSpPr>
            <a:spLocks noGrp="1" noChangeArrowheads="1"/>
          </p:cNvSpPr>
          <p:nvPr>
            <p:ph type="title"/>
          </p:nvPr>
        </p:nvSpPr>
        <p:spPr>
          <a:xfrm>
            <a:off x="228600" y="152400"/>
            <a:ext cx="7239000" cy="533400"/>
          </a:xfrm>
          <a:solidFill>
            <a:srgbClr val="FFFF00"/>
          </a:solidFill>
          <a:ln w="38100">
            <a:solidFill>
              <a:schemeClr val="tx1"/>
            </a:solidFill>
            <a:miter lim="800000"/>
            <a:headEnd/>
            <a:tailEnd/>
          </a:ln>
        </p:spPr>
        <p:txBody>
          <a:bodyPr/>
          <a:lstStyle/>
          <a:p>
            <a:pPr eaLnBrk="1" hangingPunct="1"/>
            <a:r>
              <a:rPr lang="en-US" altLang="en-US" sz="2800" b="1"/>
              <a:t>Suggested Reading</a:t>
            </a:r>
          </a:p>
        </p:txBody>
      </p:sp>
      <p:sp>
        <p:nvSpPr>
          <p:cNvPr id="123908" name="Text Box 4">
            <a:extLst>
              <a:ext uri="{FF2B5EF4-FFF2-40B4-BE49-F238E27FC236}">
                <a16:creationId xmlns:a16="http://schemas.microsoft.com/office/drawing/2014/main" id="{93C3A211-151D-4905-867D-85616C7630E3}"/>
              </a:ext>
            </a:extLst>
          </p:cNvPr>
          <p:cNvSpPr txBox="1">
            <a:spLocks noChangeArrowheads="1"/>
          </p:cNvSpPr>
          <p:nvPr/>
        </p:nvSpPr>
        <p:spPr bwMode="auto">
          <a:xfrm>
            <a:off x="228600" y="685800"/>
            <a:ext cx="7696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b="1" u="sng"/>
              <a:t>Grades K-3</a:t>
            </a:r>
          </a:p>
          <a:p>
            <a:pPr eaLnBrk="1" hangingPunct="1"/>
            <a:r>
              <a:rPr lang="en-US" altLang="en-US" sz="1500" b="1" i="1"/>
              <a:t>What Is the World Made Of? All About Solids, Liquids, and Gases </a:t>
            </a:r>
            <a:r>
              <a:rPr lang="en-US" altLang="en-US" sz="1500"/>
              <a:t>- Kathleen Weidner Zoehfeld and Paul Meisel</a:t>
            </a:r>
          </a:p>
          <a:p>
            <a:pPr eaLnBrk="1" hangingPunct="1"/>
            <a:r>
              <a:rPr lang="en-US" altLang="en-US" sz="1500" b="1" i="1"/>
              <a:t>Solids, Liquids and Gases </a:t>
            </a:r>
            <a:r>
              <a:rPr lang="en-US" altLang="en-US" sz="1500"/>
              <a:t>- Ontario Science Centre and Ray Boudreau</a:t>
            </a:r>
          </a:p>
          <a:p>
            <a:pPr eaLnBrk="1" hangingPunct="1"/>
            <a:r>
              <a:rPr lang="en-US" altLang="en-US" sz="1500" b="1" i="1"/>
              <a:t>Gravity Is a Mystery </a:t>
            </a:r>
            <a:r>
              <a:rPr lang="en-US" altLang="en-US" sz="1500"/>
              <a:t>- Franklyn M. Branley and Edward Miller</a:t>
            </a:r>
          </a:p>
          <a:p>
            <a:pPr eaLnBrk="1" hangingPunct="1"/>
            <a:r>
              <a:rPr lang="en-US" altLang="en-US" sz="1500" b="1" i="1"/>
              <a:t>What is Gravity? </a:t>
            </a:r>
            <a:r>
              <a:rPr lang="en-US" altLang="en-US" sz="1500"/>
              <a:t>- Lisa Trumbauer</a:t>
            </a:r>
          </a:p>
          <a:p>
            <a:pPr eaLnBrk="1" hangingPunct="1"/>
            <a:r>
              <a:rPr lang="en-US" altLang="en-US" sz="1500" b="1" i="1"/>
              <a:t>Simple Machines</a:t>
            </a:r>
            <a:r>
              <a:rPr lang="en-US" altLang="en-US" sz="1500"/>
              <a:t> - Deborah Hodge and Ray Boudreau</a:t>
            </a:r>
          </a:p>
          <a:p>
            <a:pPr eaLnBrk="1" hangingPunct="1"/>
            <a:r>
              <a:rPr lang="en-US" altLang="en-US" sz="1500" b="1" i="1"/>
              <a:t>What's the Matter in Mr. Whiskers' Room? </a:t>
            </a:r>
            <a:r>
              <a:rPr lang="en-US" altLang="en-US" sz="1500"/>
              <a:t>- Michael Elsohn Ross and Paul Meisel (Illustrator)</a:t>
            </a:r>
          </a:p>
          <a:p>
            <a:pPr eaLnBrk="1" hangingPunct="1"/>
            <a:r>
              <a:rPr lang="en-US" altLang="en-US" sz="1500" b="1" i="1"/>
              <a:t>Forces Make Things Move</a:t>
            </a:r>
            <a:r>
              <a:rPr lang="en-US" altLang="en-US" sz="1500"/>
              <a:t> - Kimberly Brubaker Bradley and Paul Meisel</a:t>
            </a:r>
          </a:p>
          <a:p>
            <a:pPr eaLnBrk="1" hangingPunct="1"/>
            <a:endParaRPr lang="en-US" altLang="en-US" sz="1500" b="1"/>
          </a:p>
          <a:p>
            <a:pPr eaLnBrk="1" hangingPunct="1"/>
            <a:r>
              <a:rPr lang="en-US" altLang="en-US" sz="1500" b="1" u="sng"/>
              <a:t>Grades 4-7</a:t>
            </a:r>
          </a:p>
          <a:p>
            <a:pPr eaLnBrk="1" hangingPunct="1"/>
            <a:r>
              <a:rPr lang="en-US" altLang="en-US" sz="1500" b="1" i="1"/>
              <a:t>Matter (Discovery Channel School Science)</a:t>
            </a:r>
            <a:r>
              <a:rPr lang="en-US" altLang="en-US" sz="1500"/>
              <a:t> - Gareth Stevens Publishing</a:t>
            </a:r>
          </a:p>
          <a:p>
            <a:pPr eaLnBrk="1" hangingPunct="1"/>
            <a:r>
              <a:rPr lang="en-US" altLang="en-US" sz="1500" b="1" i="1"/>
              <a:t>Can You Feel the Force? </a:t>
            </a:r>
            <a:r>
              <a:rPr lang="en-US" altLang="en-US" sz="1500"/>
              <a:t>- Richard Hammond</a:t>
            </a:r>
          </a:p>
          <a:p>
            <a:pPr eaLnBrk="1" hangingPunct="1"/>
            <a:r>
              <a:rPr lang="en-US" altLang="en-US" sz="1500" b="1" i="1"/>
              <a:t>Fatal Forces (Horrible Science) </a:t>
            </a:r>
            <a:r>
              <a:rPr lang="en-US" altLang="en-US" sz="1500"/>
              <a:t>- Nick Arnold</a:t>
            </a:r>
          </a:p>
          <a:p>
            <a:pPr eaLnBrk="1" hangingPunct="1"/>
            <a:r>
              <a:rPr lang="en-US" altLang="en-US" sz="1500" b="1" i="1"/>
              <a:t>The Spinning Blackboard and Other Dynamic Experiments on Force and Motion </a:t>
            </a:r>
            <a:r>
              <a:rPr lang="en-US" altLang="en-US" sz="1500"/>
              <a:t>- Paul Doherty and Don Rathien</a:t>
            </a:r>
          </a:p>
          <a:p>
            <a:pPr eaLnBrk="1" hangingPunct="1"/>
            <a:r>
              <a:rPr lang="en-US" altLang="en-US" sz="1500" b="1" i="1"/>
              <a:t>Forces and Movement </a:t>
            </a:r>
            <a:r>
              <a:rPr lang="en-US" altLang="en-US" sz="1500"/>
              <a:t>- Peter D. Riley</a:t>
            </a:r>
          </a:p>
          <a:p>
            <a:pPr eaLnBrk="1" hangingPunct="1"/>
            <a:r>
              <a:rPr lang="de-DE" altLang="en-US" sz="1500" b="1" i="1"/>
              <a:t>Forces and Motion </a:t>
            </a:r>
            <a:r>
              <a:rPr lang="de-DE" altLang="en-US" sz="1500"/>
              <a:t>- Alvin Silverstein, Virginia B. Silverstein, and Laura Silverstein</a:t>
            </a:r>
            <a:endParaRPr lang="en-US" altLang="en-US" sz="1500"/>
          </a:p>
          <a:p>
            <a:pPr eaLnBrk="1" hangingPunct="1"/>
            <a:r>
              <a:rPr lang="en-US" altLang="en-US" sz="1500" b="1" i="1"/>
              <a:t>Isaac Newton and Physics for Kids: His Life and Ideas with 21 Activities </a:t>
            </a:r>
            <a:r>
              <a:rPr lang="en-US" altLang="en-US" sz="1500"/>
              <a:t>- Kerrie Logan Hollihan</a:t>
            </a:r>
          </a:p>
          <a:p>
            <a:pPr eaLnBrk="1" hangingPunct="1"/>
            <a:endParaRPr lang="en-US" altLang="en-US" sz="1500" b="1"/>
          </a:p>
          <a:p>
            <a:pPr eaLnBrk="1" hangingPunct="1"/>
            <a:r>
              <a:rPr lang="en-US" altLang="en-US" sz="1500" b="1" u="sng"/>
              <a:t>Grades 7+</a:t>
            </a:r>
          </a:p>
          <a:p>
            <a:pPr eaLnBrk="1" hangingPunct="1"/>
            <a:r>
              <a:rPr lang="en-US" altLang="en-US" sz="1500" b="1" i="1"/>
              <a:t>Eyewitness Visual Dictionary of Physics </a:t>
            </a:r>
            <a:r>
              <a:rPr lang="en-US" altLang="en-US" sz="1500"/>
              <a:t>- DK Publishing</a:t>
            </a:r>
          </a:p>
          <a:p>
            <a:pPr eaLnBrk="1" hangingPunct="1"/>
            <a:r>
              <a:rPr lang="en-US" altLang="en-US" sz="1500" b="1" i="1"/>
              <a:t>Sports Science Projects: The Physics of Balls in Motion </a:t>
            </a:r>
            <a:r>
              <a:rPr lang="en-US" altLang="en-US" sz="1500"/>
              <a:t>- Madeline P. Goodstein</a:t>
            </a:r>
          </a:p>
          <a:p>
            <a:pPr eaLnBrk="1" hangingPunct="1"/>
            <a:r>
              <a:rPr lang="en-US" altLang="en-US" sz="1500" b="1" i="1"/>
              <a:t>Isaac Newton and the Scientific Revolution </a:t>
            </a:r>
            <a:r>
              <a:rPr lang="en-US" altLang="en-US" sz="1500"/>
              <a:t>- Gale E. Christianson</a:t>
            </a:r>
            <a:endParaRPr lang="en-US" altLang="en-US" sz="1500">
              <a:hlinkClick r:id="rId2"/>
            </a:endParaRPr>
          </a:p>
        </p:txBody>
      </p:sp>
      <p:sp>
        <p:nvSpPr>
          <p:cNvPr id="6" name="Action Button: Home 5">
            <a:hlinkClick r:id="rId3" action="ppaction://hlinksldjump" highlightClick="1"/>
            <a:extLst>
              <a:ext uri="{FF2B5EF4-FFF2-40B4-BE49-F238E27FC236}">
                <a16:creationId xmlns:a16="http://schemas.microsoft.com/office/drawing/2014/main" id="{87C0733C-8314-4EB0-BBCA-9846DAE3014E}"/>
              </a:ext>
            </a:extLst>
          </p:cNvPr>
          <p:cNvSpPr/>
          <p:nvPr/>
        </p:nvSpPr>
        <p:spPr>
          <a:xfrm>
            <a:off x="8382000" y="152400"/>
            <a:ext cx="549275" cy="549275"/>
          </a:xfrm>
          <a:prstGeom prst="actionButtonHome">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ction Button: Back or Previous 7">
            <a:hlinkClick r:id="" action="ppaction://hlinkshowjump?jump=previousslide" highlightClick="1"/>
            <a:extLst>
              <a:ext uri="{FF2B5EF4-FFF2-40B4-BE49-F238E27FC236}">
                <a16:creationId xmlns:a16="http://schemas.microsoft.com/office/drawing/2014/main" id="{29BA5809-3BBD-4C19-AD99-F1CF7380CC4C}"/>
              </a:ext>
            </a:extLst>
          </p:cNvPr>
          <p:cNvSpPr/>
          <p:nvPr/>
        </p:nvSpPr>
        <p:spPr>
          <a:xfrm>
            <a:off x="7620000" y="152400"/>
            <a:ext cx="549275" cy="549275"/>
          </a:xfrm>
          <a:prstGeom prst="actionButtonBackPrevious">
            <a:avLst/>
          </a:prstGeom>
          <a:solidFill>
            <a:srgbClr val="F0D92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3911" name="Picture 3">
            <a:extLst>
              <a:ext uri="{FF2B5EF4-FFF2-40B4-BE49-F238E27FC236}">
                <a16:creationId xmlns:a16="http://schemas.microsoft.com/office/drawing/2014/main" id="{6D2C4F7A-7EEB-4A10-B7F0-40DEBECE1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4613" y="762000"/>
            <a:ext cx="1449387"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2" name="Picture 6">
            <a:extLst>
              <a:ext uri="{FF2B5EF4-FFF2-40B4-BE49-F238E27FC236}">
                <a16:creationId xmlns:a16="http://schemas.microsoft.com/office/drawing/2014/main" id="{ED208F93-E65F-4AB4-B338-966C7D9CC8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2057400"/>
            <a:ext cx="14287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3" name="Picture 7">
            <a:extLst>
              <a:ext uri="{FF2B5EF4-FFF2-40B4-BE49-F238E27FC236}">
                <a16:creationId xmlns:a16="http://schemas.microsoft.com/office/drawing/2014/main" id="{6E6C6E89-3269-4F85-AF69-7A549DE9E9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3276600"/>
            <a:ext cx="1262063"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4" name="Picture 9">
            <a:extLst>
              <a:ext uri="{FF2B5EF4-FFF2-40B4-BE49-F238E27FC236}">
                <a16:creationId xmlns:a16="http://schemas.microsoft.com/office/drawing/2014/main" id="{E9DDFCBE-A3A0-4530-9219-59DFE409BB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5181600"/>
            <a:ext cx="128587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4">
            <a:extLst>
              <a:ext uri="{FF2B5EF4-FFF2-40B4-BE49-F238E27FC236}">
                <a16:creationId xmlns:a16="http://schemas.microsoft.com/office/drawing/2014/main" id="{75D3667B-A69B-4D72-8495-00741545FE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72C6ED-BBF9-4F3B-B979-9FFD8E8CE276}" type="slidenum">
              <a:rPr lang="en-US" altLang="en-US"/>
              <a:pPr eaLnBrk="1" hangingPunct="1"/>
              <a:t>121</a:t>
            </a:fld>
            <a:endParaRPr lang="en-US" altLang="en-US"/>
          </a:p>
        </p:txBody>
      </p:sp>
      <p:sp>
        <p:nvSpPr>
          <p:cNvPr id="124931" name="Rectangle 2">
            <a:extLst>
              <a:ext uri="{FF2B5EF4-FFF2-40B4-BE49-F238E27FC236}">
                <a16:creationId xmlns:a16="http://schemas.microsoft.com/office/drawing/2014/main" id="{B2BECAFA-1AE7-4C78-82BD-8F0A9ACE94C1}"/>
              </a:ext>
            </a:extLst>
          </p:cNvPr>
          <p:cNvSpPr>
            <a:spLocks noGrp="1" noChangeArrowheads="1"/>
          </p:cNvSpPr>
          <p:nvPr>
            <p:ph type="title"/>
          </p:nvPr>
        </p:nvSpPr>
        <p:spPr>
          <a:xfrm>
            <a:off x="228600" y="152400"/>
            <a:ext cx="7239000" cy="533400"/>
          </a:xfrm>
          <a:solidFill>
            <a:srgbClr val="FFFF00"/>
          </a:solidFill>
          <a:ln w="38100">
            <a:solidFill>
              <a:schemeClr val="tx1"/>
            </a:solidFill>
            <a:miter lim="800000"/>
            <a:headEnd/>
            <a:tailEnd/>
          </a:ln>
        </p:spPr>
        <p:txBody>
          <a:bodyPr/>
          <a:lstStyle/>
          <a:p>
            <a:pPr eaLnBrk="1" hangingPunct="1"/>
            <a:r>
              <a:rPr lang="en-US" altLang="en-US" sz="2000" b="1"/>
              <a:t>Scientific Journal Articles (included on Teacher CD!)</a:t>
            </a:r>
          </a:p>
        </p:txBody>
      </p:sp>
      <p:sp>
        <p:nvSpPr>
          <p:cNvPr id="124932" name="Text Box 4">
            <a:extLst>
              <a:ext uri="{FF2B5EF4-FFF2-40B4-BE49-F238E27FC236}">
                <a16:creationId xmlns:a16="http://schemas.microsoft.com/office/drawing/2014/main" id="{51095513-5245-421C-95CB-078B75EB9E3D}"/>
              </a:ext>
            </a:extLst>
          </p:cNvPr>
          <p:cNvSpPr txBox="1">
            <a:spLocks noChangeArrowheads="1"/>
          </p:cNvSpPr>
          <p:nvPr/>
        </p:nvSpPr>
        <p:spPr bwMode="auto">
          <a:xfrm>
            <a:off x="228600" y="685800"/>
            <a:ext cx="7696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00">
              <a:hlinkClick r:id="rId2"/>
            </a:endParaRPr>
          </a:p>
        </p:txBody>
      </p:sp>
      <p:sp>
        <p:nvSpPr>
          <p:cNvPr id="6" name="Action Button: Home 5">
            <a:hlinkClick r:id="rId3" action="ppaction://hlinksldjump" highlightClick="1"/>
            <a:extLst>
              <a:ext uri="{FF2B5EF4-FFF2-40B4-BE49-F238E27FC236}">
                <a16:creationId xmlns:a16="http://schemas.microsoft.com/office/drawing/2014/main" id="{9B4FB71E-77F7-4BBD-9487-7A0F3FC21E8B}"/>
              </a:ext>
            </a:extLst>
          </p:cNvPr>
          <p:cNvSpPr/>
          <p:nvPr/>
        </p:nvSpPr>
        <p:spPr>
          <a:xfrm>
            <a:off x="8382000" y="152400"/>
            <a:ext cx="549275" cy="549275"/>
          </a:xfrm>
          <a:prstGeom prst="actionButtonHome">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ction Button: Back or Previous 7">
            <a:hlinkClick r:id="" action="ppaction://hlinkshowjump?jump=previousslide" highlightClick="1"/>
            <a:extLst>
              <a:ext uri="{FF2B5EF4-FFF2-40B4-BE49-F238E27FC236}">
                <a16:creationId xmlns:a16="http://schemas.microsoft.com/office/drawing/2014/main" id="{65435FB8-37D8-48A5-A31B-40A1B87D7307}"/>
              </a:ext>
            </a:extLst>
          </p:cNvPr>
          <p:cNvSpPr/>
          <p:nvPr/>
        </p:nvSpPr>
        <p:spPr>
          <a:xfrm>
            <a:off x="7620000" y="152400"/>
            <a:ext cx="549275" cy="549275"/>
          </a:xfrm>
          <a:prstGeom prst="actionButtonBackPrevious">
            <a:avLst/>
          </a:prstGeom>
          <a:solidFill>
            <a:srgbClr val="F0D92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935" name="TextBox 10">
            <a:extLst>
              <a:ext uri="{FF2B5EF4-FFF2-40B4-BE49-F238E27FC236}">
                <a16:creationId xmlns:a16="http://schemas.microsoft.com/office/drawing/2014/main" id="{77A78BA2-881C-4B0D-AD18-5CD80ADB39D5}"/>
              </a:ext>
            </a:extLst>
          </p:cNvPr>
          <p:cNvSpPr txBox="1">
            <a:spLocks noChangeArrowheads="1"/>
          </p:cNvSpPr>
          <p:nvPr/>
        </p:nvSpPr>
        <p:spPr bwMode="auto">
          <a:xfrm>
            <a:off x="457200" y="1066800"/>
            <a:ext cx="7772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Bisbee, G.D. and C.A. Kaiser. 1997. Milkweed seed dispersal: A means for integrating biology and physics. </a:t>
            </a:r>
            <a:r>
              <a:rPr lang="en-US" altLang="en-US" sz="2000" i="1"/>
              <a:t>The American Biology Teacher</a:t>
            </a:r>
            <a:r>
              <a:rPr lang="en-US" altLang="en-US" sz="2000"/>
              <a:t> 59(7):426-427.</a:t>
            </a:r>
          </a:p>
          <a:p>
            <a:pPr eaLnBrk="1" hangingPunct="1"/>
            <a:endParaRPr lang="en-US" altLang="en-US" sz="2000"/>
          </a:p>
          <a:p>
            <a:pPr eaLnBrk="1" hangingPunct="1"/>
            <a:r>
              <a:rPr lang="en-US" altLang="en-US" sz="2000"/>
              <a:t>Magnusson, W.E., A.P. Lima, W. Alves da Silva, and M. Carmozina de Araújo. 2003. Use of geometric forms to estimate volume of invertebrates in ecological studies of dietary overlap. </a:t>
            </a:r>
            <a:r>
              <a:rPr lang="en-US" altLang="en-US" sz="2000" i="1"/>
              <a:t>Copeia</a:t>
            </a:r>
            <a:r>
              <a:rPr lang="en-US" altLang="en-US" sz="2000"/>
              <a:t> 2003(1):13-19.</a:t>
            </a:r>
          </a:p>
          <a:p>
            <a:pPr eaLnBrk="1" hangingPunct="1"/>
            <a:endParaRPr lang="en-US" altLang="en-US" sz="2000"/>
          </a:p>
          <a:p>
            <a:pPr eaLnBrk="1" hangingPunct="1"/>
            <a:r>
              <a:rPr lang="en-US" altLang="en-US" sz="2000"/>
              <a:t>Ryser, P. 1996. The importance of tissue density for growth and life span of leaves and roots: A comparison of five ecologically contrasting grasses. </a:t>
            </a:r>
            <a:r>
              <a:rPr lang="en-US" altLang="en-US" sz="2000" i="1"/>
              <a:t>Functional Ecology</a:t>
            </a:r>
            <a:r>
              <a:rPr lang="en-US" altLang="en-US" sz="2000"/>
              <a:t> 10(6):717-723.</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4">
            <a:extLst>
              <a:ext uri="{FF2B5EF4-FFF2-40B4-BE49-F238E27FC236}">
                <a16:creationId xmlns:a16="http://schemas.microsoft.com/office/drawing/2014/main" id="{F0FE5B40-A7A9-4F10-9C64-18B525F0BD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23328C-8E14-441D-AFC7-CCA8D3E8FA15}" type="slidenum">
              <a:rPr lang="en-US" altLang="en-US"/>
              <a:pPr eaLnBrk="1" hangingPunct="1"/>
              <a:t>122</a:t>
            </a:fld>
            <a:endParaRPr lang="en-US" altLang="en-US"/>
          </a:p>
        </p:txBody>
      </p:sp>
      <p:sp>
        <p:nvSpPr>
          <p:cNvPr id="125955" name="Rectangle 2">
            <a:extLst>
              <a:ext uri="{FF2B5EF4-FFF2-40B4-BE49-F238E27FC236}">
                <a16:creationId xmlns:a16="http://schemas.microsoft.com/office/drawing/2014/main" id="{BB898410-82B2-4D10-A9B1-A0AE66A0FBDC}"/>
              </a:ext>
            </a:extLst>
          </p:cNvPr>
          <p:cNvSpPr>
            <a:spLocks noGrp="1" noChangeArrowheads="1"/>
          </p:cNvSpPr>
          <p:nvPr>
            <p:ph type="title"/>
          </p:nvPr>
        </p:nvSpPr>
        <p:spPr>
          <a:xfrm>
            <a:off x="152400" y="0"/>
            <a:ext cx="7239000" cy="533400"/>
          </a:xfrm>
          <a:solidFill>
            <a:srgbClr val="FFFF00"/>
          </a:solidFill>
          <a:ln w="38100">
            <a:solidFill>
              <a:schemeClr val="tx1"/>
            </a:solidFill>
            <a:miter lim="800000"/>
            <a:headEnd/>
            <a:tailEnd/>
          </a:ln>
        </p:spPr>
        <p:txBody>
          <a:bodyPr/>
          <a:lstStyle/>
          <a:p>
            <a:pPr eaLnBrk="1" hangingPunct="1"/>
            <a:r>
              <a:rPr lang="en-US" altLang="en-US" sz="2800" b="1"/>
              <a:t>Links (all underlined text is clickable!)</a:t>
            </a:r>
          </a:p>
        </p:txBody>
      </p:sp>
      <p:sp>
        <p:nvSpPr>
          <p:cNvPr id="125956" name="Text Box 4">
            <a:extLst>
              <a:ext uri="{FF2B5EF4-FFF2-40B4-BE49-F238E27FC236}">
                <a16:creationId xmlns:a16="http://schemas.microsoft.com/office/drawing/2014/main" id="{CC2E9D6C-1CF6-4A74-ADDD-10EBA02CAF03}"/>
              </a:ext>
            </a:extLst>
          </p:cNvPr>
          <p:cNvSpPr txBox="1">
            <a:spLocks noChangeArrowheads="1"/>
          </p:cNvSpPr>
          <p:nvPr/>
        </p:nvSpPr>
        <p:spPr bwMode="auto">
          <a:xfrm>
            <a:off x="228600" y="609600"/>
            <a:ext cx="8610600" cy="794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hlinkClick r:id="rId2"/>
              </a:rPr>
              <a:t>Mass and Matter</a:t>
            </a:r>
            <a:r>
              <a:rPr lang="en-US" altLang="en-US" sz="1400">
                <a:hlinkClick r:id="rId2"/>
              </a:rPr>
              <a:t> </a:t>
            </a:r>
            <a:r>
              <a:rPr lang="en-US" altLang="en-US" sz="1400"/>
              <a:t>– website from Kennesaw State University; provides numerous links to information on matter, mass, atoms, and molecules.</a:t>
            </a:r>
          </a:p>
          <a:p>
            <a:pPr eaLnBrk="1" hangingPunct="1"/>
            <a:r>
              <a:rPr lang="en-US" altLang="en-US" sz="1400" b="1">
                <a:hlinkClick r:id="rId3"/>
              </a:rPr>
              <a:t>Physical Science Interactive Web Sites </a:t>
            </a:r>
            <a:r>
              <a:rPr lang="en-US" altLang="en-US" sz="1400"/>
              <a:t>- A quite comprehensive list of interactive physics websites compiled by Jerrie S. Cheek at the Educational Technology Training Center at Kennesaw State University.  Divided into subject-specific sections such as matter, force and motion, atoms, radioactivity, the periodic table, atomic and molecular motion, transformations and flow of energy, waves, and electricity and magnetism. 	</a:t>
            </a:r>
          </a:p>
          <a:p>
            <a:pPr eaLnBrk="1" hangingPunct="1"/>
            <a:r>
              <a:rPr lang="en-US" altLang="en-US" sz="1400" b="1">
                <a:hlinkClick r:id="rId4"/>
              </a:rPr>
              <a:t>PhysicsCentral</a:t>
            </a:r>
            <a:r>
              <a:rPr lang="en-US" altLang="en-US" sz="1400"/>
              <a:t> - Learn how your world works!  A website by the American Physical Society.  Be sure to check out </a:t>
            </a:r>
            <a:r>
              <a:rPr lang="en-US" altLang="en-US" sz="1400" b="1">
                <a:hlinkClick r:id="rId5"/>
              </a:rPr>
              <a:t>Physics@Home</a:t>
            </a:r>
            <a:r>
              <a:rPr lang="en-US" altLang="en-US" sz="1400"/>
              <a:t>, which presents several physics experiments easily completed both at home and in the classroom!</a:t>
            </a:r>
          </a:p>
          <a:p>
            <a:pPr eaLnBrk="1" hangingPunct="1"/>
            <a:r>
              <a:rPr lang="en-US" altLang="en-US" sz="1400" b="1">
                <a:hlinkClick r:id="rId6"/>
              </a:rPr>
              <a:t>Mass</a:t>
            </a:r>
            <a:r>
              <a:rPr lang="en-US" altLang="en-US" sz="1400"/>
              <a:t> - Site from the New Zealand Ministry of Education providing a variety of exercises about mass appropriate for grades K-3.</a:t>
            </a:r>
          </a:p>
          <a:p>
            <a:pPr eaLnBrk="1" hangingPunct="1"/>
            <a:r>
              <a:rPr lang="en-US" altLang="en-US" sz="1400" b="1">
                <a:hlinkClick r:id="rId7"/>
              </a:rPr>
              <a:t>Shape and Space (Measurement) </a:t>
            </a:r>
            <a:r>
              <a:rPr lang="en-US" altLang="en-US" sz="1400"/>
              <a:t>- Website from British Columbia's Ministry of Education providing activities and resources regarding measurement of shape and space for grade levels K-7.</a:t>
            </a:r>
          </a:p>
          <a:p>
            <a:pPr eaLnBrk="1" hangingPunct="1"/>
            <a:r>
              <a:rPr lang="en-US" altLang="en-US" sz="1400" b="1">
                <a:hlinkClick r:id="rId8"/>
              </a:rPr>
              <a:t>Physics4Kids.com: Motion </a:t>
            </a:r>
            <a:r>
              <a:rPr lang="en-US" altLang="en-US" sz="1400"/>
              <a:t>- Great introductory website presenting information on forces, vectors, laws of motion, energy of motion, velocity, momentum, friction, gravity, and work.	</a:t>
            </a:r>
          </a:p>
          <a:p>
            <a:pPr eaLnBrk="1" hangingPunct="1"/>
            <a:r>
              <a:rPr lang="en-US" altLang="en-US" sz="1400" b="1">
                <a:hlinkClick r:id="rId9"/>
              </a:rPr>
              <a:t>Forces and Motion </a:t>
            </a:r>
            <a:r>
              <a:rPr lang="en-US" altLang="en-US" sz="1400"/>
              <a:t>- Cool website from Cislunar Aerospace (funded by NASA) that offers beginner, intermediate, and advanced activities on forces and motion, complete with checklists of skills/techniques utilized by each.</a:t>
            </a:r>
          </a:p>
          <a:p>
            <a:pPr eaLnBrk="1" hangingPunct="1"/>
            <a:r>
              <a:rPr lang="en-US" altLang="en-US" sz="1400" b="1">
                <a:hlinkClick r:id="rId10"/>
              </a:rPr>
              <a:t>Exploratorium: Sport Science </a:t>
            </a:r>
            <a:r>
              <a:rPr lang="en-US" altLang="en-US" sz="1400"/>
              <a:t>- Great website for getting athletic types interested in science!  Presents the physics and biomechanics behind numerous sports.</a:t>
            </a:r>
          </a:p>
          <a:p>
            <a:pPr eaLnBrk="1" hangingPunct="1"/>
            <a:r>
              <a:rPr lang="en-US" altLang="en-US" sz="1400" b="1">
                <a:hlinkClick r:id="rId11"/>
              </a:rPr>
              <a:t>IBEAM (Integrating Biology Experimental Activity Modules) with Introductory Physics </a:t>
            </a:r>
            <a:r>
              <a:rPr lang="en-US" altLang="en-US" sz="1400"/>
              <a:t>– Another great website from Kennesaw State.  Contains activities illustrating opposing forces, acceleration due to gravity, center of mass, and several others, and how they relate to biological systems.</a:t>
            </a:r>
          </a:p>
          <a:p>
            <a:pPr eaLnBrk="1" hangingPunct="1"/>
            <a:r>
              <a:rPr lang="en-US" altLang="en-US" sz="1400" b="1">
                <a:hlinkClick r:id="rId12"/>
              </a:rPr>
              <a:t>Light and Matter </a:t>
            </a:r>
            <a:r>
              <a:rPr lang="en-US" altLang="en-US" sz="1400"/>
              <a:t>- Open source physics textbooks!</a:t>
            </a:r>
          </a:p>
          <a:p>
            <a:pPr eaLnBrk="1" hangingPunct="1"/>
            <a:r>
              <a:rPr lang="en-US" altLang="en-US" sz="1400" b="1">
                <a:hlinkClick r:id="rId13"/>
              </a:rPr>
              <a:t>Insultingly Stupid Movie Physics </a:t>
            </a:r>
            <a:r>
              <a:rPr lang="en-US" altLang="en-US" sz="1400"/>
              <a:t>- An amusing site that highlights examples of bad physics in movies.  Even has a section on how to use movie physics in the classroom, including lists of movie scenes with activities based on corresponding physical principles, </a:t>
            </a:r>
            <a:r>
              <a:rPr lang="en-US" altLang="en-US" sz="1400" b="1">
                <a:hlinkClick r:id="rId14"/>
              </a:rPr>
              <a:t>HERE</a:t>
            </a:r>
            <a:r>
              <a:rPr lang="en-US" altLang="en-US" sz="1400"/>
              <a:t>.</a:t>
            </a:r>
          </a:p>
          <a:p>
            <a:pPr eaLnBrk="1" hangingPunct="1"/>
            <a:r>
              <a:rPr lang="en-US" altLang="en-US" sz="1400"/>
              <a:t>	</a:t>
            </a:r>
          </a:p>
          <a:p>
            <a:pPr eaLnBrk="1" hangingPunct="1"/>
            <a:r>
              <a:rPr lang="en-US" altLang="en-US" sz="1500"/>
              <a:t>	</a:t>
            </a:r>
          </a:p>
          <a:p>
            <a:pPr eaLnBrk="1" hangingPunct="1"/>
            <a:r>
              <a:rPr lang="en-US" altLang="en-US" sz="1500"/>
              <a:t>	</a:t>
            </a:r>
            <a:endParaRPr lang="en-US" altLang="en-US" sz="1500">
              <a:hlinkClick r:id="rId6"/>
            </a:endParaRPr>
          </a:p>
          <a:p>
            <a:pPr eaLnBrk="1" hangingPunct="1"/>
            <a:endParaRPr lang="en-US" altLang="en-US" sz="1500">
              <a:hlinkClick r:id="rId6"/>
            </a:endParaRPr>
          </a:p>
          <a:p>
            <a:pPr eaLnBrk="1" hangingPunct="1"/>
            <a:endParaRPr lang="en-US" altLang="en-US" sz="1500">
              <a:hlinkClick r:id="rId6"/>
            </a:endParaRPr>
          </a:p>
          <a:p>
            <a:pPr eaLnBrk="1" hangingPunct="1"/>
            <a:endParaRPr lang="en-US" altLang="en-US" sz="1500">
              <a:hlinkClick r:id="rId6"/>
            </a:endParaRPr>
          </a:p>
          <a:p>
            <a:pPr eaLnBrk="1" hangingPunct="1"/>
            <a:endParaRPr lang="en-US" altLang="en-US" sz="1500">
              <a:hlinkClick r:id="rId6"/>
            </a:endParaRPr>
          </a:p>
        </p:txBody>
      </p:sp>
      <p:sp>
        <p:nvSpPr>
          <p:cNvPr id="6" name="Action Button: Home 5">
            <a:hlinkClick r:id="rId15" action="ppaction://hlinksldjump" highlightClick="1"/>
            <a:extLst>
              <a:ext uri="{FF2B5EF4-FFF2-40B4-BE49-F238E27FC236}">
                <a16:creationId xmlns:a16="http://schemas.microsoft.com/office/drawing/2014/main" id="{1FF637F5-06D4-4383-BE8B-7DC76BCF1EBC}"/>
              </a:ext>
            </a:extLst>
          </p:cNvPr>
          <p:cNvSpPr/>
          <p:nvPr/>
        </p:nvSpPr>
        <p:spPr>
          <a:xfrm>
            <a:off x="8382000" y="0"/>
            <a:ext cx="549275" cy="549275"/>
          </a:xfrm>
          <a:prstGeom prst="actionButtonHome">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ction Button: Back or Previous 7">
            <a:hlinkClick r:id="" action="ppaction://hlinkshowjump?jump=previousslide" highlightClick="1"/>
            <a:extLst>
              <a:ext uri="{FF2B5EF4-FFF2-40B4-BE49-F238E27FC236}">
                <a16:creationId xmlns:a16="http://schemas.microsoft.com/office/drawing/2014/main" id="{A137321A-B59F-40E2-9782-BB00DEADE858}"/>
              </a:ext>
            </a:extLst>
          </p:cNvPr>
          <p:cNvSpPr/>
          <p:nvPr/>
        </p:nvSpPr>
        <p:spPr>
          <a:xfrm>
            <a:off x="7620000" y="0"/>
            <a:ext cx="549275" cy="549275"/>
          </a:xfrm>
          <a:prstGeom prst="actionButtonBackPrevious">
            <a:avLst/>
          </a:prstGeom>
          <a:solidFill>
            <a:srgbClr val="F0D92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A8F7C9A5-DECF-4FCF-A794-334BBC9DF3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0A3700-373C-4F6B-B97D-6C7418E2D210}" type="slidenum">
              <a:rPr lang="en-US" altLang="en-US"/>
              <a:pPr eaLnBrk="1" hangingPunct="1"/>
              <a:t>13</a:t>
            </a:fld>
            <a:endParaRPr lang="en-US" altLang="en-US"/>
          </a:p>
        </p:txBody>
      </p:sp>
      <p:sp>
        <p:nvSpPr>
          <p:cNvPr id="14339" name="Rectangle 2">
            <a:extLst>
              <a:ext uri="{FF2B5EF4-FFF2-40B4-BE49-F238E27FC236}">
                <a16:creationId xmlns:a16="http://schemas.microsoft.com/office/drawing/2014/main" id="{9020510D-4C85-4E0E-8C2D-3E3D0B304847}"/>
              </a:ext>
            </a:extLst>
          </p:cNvPr>
          <p:cNvSpPr>
            <a:spLocks noGrp="1" noChangeArrowheads="1"/>
          </p:cNvSpPr>
          <p:nvPr>
            <p:ph type="title"/>
          </p:nvPr>
        </p:nvSpPr>
        <p:spPr>
          <a:xfrm>
            <a:off x="457200" y="228600"/>
            <a:ext cx="8229600" cy="655638"/>
          </a:xfrm>
          <a:solidFill>
            <a:srgbClr val="E04EBA"/>
          </a:solidFill>
          <a:ln w="38100">
            <a:solidFill>
              <a:schemeClr val="tx1"/>
            </a:solidFill>
            <a:miter lim="800000"/>
            <a:headEnd/>
            <a:tailEnd/>
          </a:ln>
        </p:spPr>
        <p:txBody>
          <a:bodyPr/>
          <a:lstStyle/>
          <a:p>
            <a:pPr eaLnBrk="1" hangingPunct="1"/>
            <a:r>
              <a:rPr lang="en-US" altLang="en-US" sz="3200" b="1"/>
              <a:t>Exercise 1: What is its mass?</a:t>
            </a:r>
          </a:p>
        </p:txBody>
      </p:sp>
      <p:sp>
        <p:nvSpPr>
          <p:cNvPr id="6" name="Action Button: Forward or Next 5">
            <a:hlinkClick r:id="" action="ppaction://hlinkshowjump?jump=nextslide" highlightClick="1"/>
            <a:extLst>
              <a:ext uri="{FF2B5EF4-FFF2-40B4-BE49-F238E27FC236}">
                <a16:creationId xmlns:a16="http://schemas.microsoft.com/office/drawing/2014/main" id="{C7380EB4-AAAE-4165-8FAE-932E617822C9}"/>
              </a:ext>
            </a:extLst>
          </p:cNvPr>
          <p:cNvSpPr/>
          <p:nvPr/>
        </p:nvSpPr>
        <p:spPr>
          <a:xfrm>
            <a:off x="8153400" y="5867400"/>
            <a:ext cx="731838" cy="731838"/>
          </a:xfrm>
          <a:prstGeom prst="actionButtonForwardNext">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1" name="Rectangle 2">
            <a:extLst>
              <a:ext uri="{FF2B5EF4-FFF2-40B4-BE49-F238E27FC236}">
                <a16:creationId xmlns:a16="http://schemas.microsoft.com/office/drawing/2014/main" id="{B601E5DD-5B91-4016-A630-79556879C895}"/>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2" name="Rectangle 3">
            <a:extLst>
              <a:ext uri="{FF2B5EF4-FFF2-40B4-BE49-F238E27FC236}">
                <a16:creationId xmlns:a16="http://schemas.microsoft.com/office/drawing/2014/main" id="{AD7D8257-C301-4A26-B3D6-B3D4A3B6C2FB}"/>
              </a:ext>
            </a:extLst>
          </p:cNvPr>
          <p:cNvSpPr>
            <a:spLocks noChangeArrowheads="1"/>
          </p:cNvSpPr>
          <p:nvPr/>
        </p:nvSpPr>
        <p:spPr bwMode="auto">
          <a:xfrm>
            <a:off x="0" y="6667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3" name="Rectangle 5">
            <a:extLst>
              <a:ext uri="{FF2B5EF4-FFF2-40B4-BE49-F238E27FC236}">
                <a16:creationId xmlns:a16="http://schemas.microsoft.com/office/drawing/2014/main" id="{3C59BCE9-860D-4BC9-ADBE-5F7F21CB6E3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 name="Rectangle 12">
            <a:extLst>
              <a:ext uri="{FF2B5EF4-FFF2-40B4-BE49-F238E27FC236}">
                <a16:creationId xmlns:a16="http://schemas.microsoft.com/office/drawing/2014/main" id="{4A46E3ED-F320-43D7-B9A0-40221A113733}"/>
              </a:ext>
            </a:extLst>
          </p:cNvPr>
          <p:cNvSpPr>
            <a:spLocks noChangeArrowheads="1"/>
          </p:cNvSpPr>
          <p:nvPr/>
        </p:nvSpPr>
        <p:spPr bwMode="auto">
          <a:xfrm>
            <a:off x="533400" y="1066800"/>
            <a:ext cx="8305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Now, answer the following questions:</a:t>
            </a:r>
          </a:p>
          <a:p>
            <a:pPr eaLnBrk="1" hangingPunct="1"/>
            <a:endParaRPr lang="en-US" altLang="en-US" sz="2400" b="1"/>
          </a:p>
          <a:p>
            <a:pPr eaLnBrk="1" hangingPunct="1"/>
            <a:r>
              <a:rPr lang="en-US" altLang="en-US" sz="2400" b="1"/>
              <a:t>Q1.  </a:t>
            </a:r>
            <a:r>
              <a:rPr lang="en-US" altLang="en-US" sz="2400"/>
              <a:t>How many kilograms are there in one gram?</a:t>
            </a:r>
          </a:p>
          <a:p>
            <a:pPr eaLnBrk="1" hangingPunct="1"/>
            <a:r>
              <a:rPr lang="en-US" altLang="en-US" sz="2400"/>
              <a:t> </a:t>
            </a:r>
          </a:p>
          <a:p>
            <a:pPr eaLnBrk="1" hangingPunct="1"/>
            <a:r>
              <a:rPr lang="en-US" altLang="en-US" sz="2400" b="1"/>
              <a:t>Q2.  </a:t>
            </a:r>
            <a:r>
              <a:rPr lang="en-US" altLang="en-US" sz="2400"/>
              <a:t>How many milligrams are there in one kilogram?  How many milligrams are there in one metric ton?</a:t>
            </a:r>
          </a:p>
          <a:p>
            <a:pPr eaLnBrk="1" hangingPunct="1"/>
            <a:r>
              <a:rPr lang="en-US" altLang="en-US" sz="2400"/>
              <a:t> </a:t>
            </a:r>
          </a:p>
          <a:p>
            <a:pPr eaLnBrk="1" hangingPunct="1"/>
            <a:r>
              <a:rPr lang="en-US" altLang="en-US" sz="2400" b="1"/>
              <a:t>Q3.  </a:t>
            </a:r>
            <a:r>
              <a:rPr lang="en-US" altLang="en-US" sz="2400"/>
              <a:t>How many kilograms are there in 800 grams?</a:t>
            </a:r>
          </a:p>
        </p:txBody>
      </p:sp>
      <p:sp>
        <p:nvSpPr>
          <p:cNvPr id="14" name="TextBox 13">
            <a:extLst>
              <a:ext uri="{FF2B5EF4-FFF2-40B4-BE49-F238E27FC236}">
                <a16:creationId xmlns:a16="http://schemas.microsoft.com/office/drawing/2014/main" id="{6880B313-B12F-4AF4-9D15-7FD6DAB3D99B}"/>
              </a:ext>
            </a:extLst>
          </p:cNvPr>
          <p:cNvSpPr txBox="1">
            <a:spLocks noChangeArrowheads="1"/>
          </p:cNvSpPr>
          <p:nvPr/>
        </p:nvSpPr>
        <p:spPr bwMode="auto">
          <a:xfrm>
            <a:off x="6705600" y="5715000"/>
            <a:ext cx="137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E04EBA"/>
                </a:solidFill>
              </a:rPr>
              <a:t>Answers are on the next slide!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CAE54D5D-6006-412A-920E-95653CE0FB8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EA2DE6-44B3-42A4-96AE-CD8A6DE9DF12}" type="slidenum">
              <a:rPr lang="en-US" altLang="en-US"/>
              <a:pPr eaLnBrk="1" hangingPunct="1"/>
              <a:t>14</a:t>
            </a:fld>
            <a:endParaRPr lang="en-US" altLang="en-US"/>
          </a:p>
        </p:txBody>
      </p:sp>
      <p:sp>
        <p:nvSpPr>
          <p:cNvPr id="11267" name="Rectangle 2">
            <a:extLst>
              <a:ext uri="{FF2B5EF4-FFF2-40B4-BE49-F238E27FC236}">
                <a16:creationId xmlns:a16="http://schemas.microsoft.com/office/drawing/2014/main" id="{8724E011-C013-44F5-8E8A-CF3DE3C0938B}"/>
              </a:ext>
            </a:extLst>
          </p:cNvPr>
          <p:cNvSpPr>
            <a:spLocks noGrp="1" noChangeArrowheads="1"/>
          </p:cNvSpPr>
          <p:nvPr>
            <p:ph type="title"/>
          </p:nvPr>
        </p:nvSpPr>
        <p:spPr>
          <a:xfrm>
            <a:off x="457200" y="228600"/>
            <a:ext cx="8229600" cy="655638"/>
          </a:xfrm>
          <a:solidFill>
            <a:srgbClr val="E04EBA"/>
          </a:solidFill>
          <a:ln w="38100">
            <a:solidFill>
              <a:schemeClr val="tx1"/>
            </a:solidFill>
            <a:miter lim="800000"/>
            <a:headEnd/>
            <a:tailEnd/>
          </a:ln>
        </p:spPr>
        <p:txBody>
          <a:bodyPr/>
          <a:lstStyle/>
          <a:p>
            <a:pPr eaLnBrk="1" hangingPunct="1"/>
            <a:r>
              <a:rPr lang="en-US" altLang="en-US" sz="3200" b="1"/>
              <a:t>Answer Time!</a:t>
            </a:r>
          </a:p>
        </p:txBody>
      </p:sp>
      <p:sp>
        <p:nvSpPr>
          <p:cNvPr id="15364" name="Rectangle 2">
            <a:extLst>
              <a:ext uri="{FF2B5EF4-FFF2-40B4-BE49-F238E27FC236}">
                <a16:creationId xmlns:a16="http://schemas.microsoft.com/office/drawing/2014/main" id="{10442B33-0562-46DC-A683-A7DD31BA6D05}"/>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5" name="Rectangle 5">
            <a:extLst>
              <a:ext uri="{FF2B5EF4-FFF2-40B4-BE49-F238E27FC236}">
                <a16:creationId xmlns:a16="http://schemas.microsoft.com/office/drawing/2014/main" id="{EBEA3F97-B9E9-475B-BCC2-FE64D8B7AB1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 name="Rectangle 12">
            <a:extLst>
              <a:ext uri="{FF2B5EF4-FFF2-40B4-BE49-F238E27FC236}">
                <a16:creationId xmlns:a16="http://schemas.microsoft.com/office/drawing/2014/main" id="{48CF99C1-27F1-4D39-833C-D159033E754D}"/>
              </a:ext>
            </a:extLst>
          </p:cNvPr>
          <p:cNvSpPr>
            <a:spLocks noChangeArrowheads="1"/>
          </p:cNvSpPr>
          <p:nvPr/>
        </p:nvSpPr>
        <p:spPr bwMode="auto">
          <a:xfrm>
            <a:off x="762000" y="1219200"/>
            <a:ext cx="75438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Q1.  </a:t>
            </a:r>
            <a:r>
              <a:rPr lang="en-US" altLang="en-US" sz="2400"/>
              <a:t>How many kilograms are there in one gram?</a:t>
            </a:r>
          </a:p>
          <a:p>
            <a:pPr eaLnBrk="1" hangingPunct="1"/>
            <a:endParaRPr lang="en-US" altLang="en-US" sz="2400"/>
          </a:p>
          <a:p>
            <a:pPr algn="ctr" eaLnBrk="1" hangingPunct="1"/>
            <a:r>
              <a:rPr lang="en-US" altLang="en-US" sz="2400" b="1">
                <a:solidFill>
                  <a:srgbClr val="E04EBA"/>
                </a:solidFill>
              </a:rPr>
              <a:t>1 g = 0.001 kg</a:t>
            </a:r>
          </a:p>
          <a:p>
            <a:pPr eaLnBrk="1" hangingPunct="1"/>
            <a:r>
              <a:rPr lang="en-US" altLang="en-US" sz="2400"/>
              <a:t> </a:t>
            </a:r>
          </a:p>
          <a:p>
            <a:pPr eaLnBrk="1" hangingPunct="1"/>
            <a:r>
              <a:rPr lang="en-US" altLang="en-US" sz="2400" b="1"/>
              <a:t>Q2.  </a:t>
            </a:r>
            <a:r>
              <a:rPr lang="en-US" altLang="en-US" sz="2400"/>
              <a:t>How many milligrams are there in one kilogram?  How many milligrams are there in one metric ton?</a:t>
            </a:r>
          </a:p>
          <a:p>
            <a:pPr eaLnBrk="1" hangingPunct="1"/>
            <a:endParaRPr lang="en-US" altLang="en-US" sz="2400"/>
          </a:p>
          <a:p>
            <a:pPr algn="ctr" eaLnBrk="1" hangingPunct="1"/>
            <a:r>
              <a:rPr lang="en-US" altLang="en-US" sz="2400" b="1">
                <a:solidFill>
                  <a:srgbClr val="E04EBA"/>
                </a:solidFill>
              </a:rPr>
              <a:t>1 kg = 1,000,000 mg</a:t>
            </a:r>
          </a:p>
          <a:p>
            <a:pPr algn="ctr" eaLnBrk="1" hangingPunct="1"/>
            <a:r>
              <a:rPr lang="en-US" altLang="en-US" sz="2400" b="1">
                <a:solidFill>
                  <a:srgbClr val="E04EBA"/>
                </a:solidFill>
              </a:rPr>
              <a:t>1 metric ton = 1,000,000,000 mg</a:t>
            </a:r>
          </a:p>
          <a:p>
            <a:pPr eaLnBrk="1" hangingPunct="1"/>
            <a:r>
              <a:rPr lang="en-US" altLang="en-US" sz="2400"/>
              <a:t> </a:t>
            </a:r>
          </a:p>
          <a:p>
            <a:pPr eaLnBrk="1" hangingPunct="1"/>
            <a:r>
              <a:rPr lang="en-US" altLang="en-US" sz="2400" b="1"/>
              <a:t>Q3.  </a:t>
            </a:r>
            <a:r>
              <a:rPr lang="en-US" altLang="en-US" sz="2400"/>
              <a:t>How many kilograms are there in 800 grams?</a:t>
            </a:r>
          </a:p>
          <a:p>
            <a:pPr eaLnBrk="1" hangingPunct="1"/>
            <a:endParaRPr lang="en-US" altLang="en-US" sz="2400"/>
          </a:p>
          <a:p>
            <a:pPr algn="ctr" eaLnBrk="1" hangingPunct="1"/>
            <a:r>
              <a:rPr lang="en-US" altLang="en-US" sz="2400" b="1">
                <a:solidFill>
                  <a:srgbClr val="E04EBA"/>
                </a:solidFill>
              </a:rPr>
              <a:t>800 g = 0.800 kg</a:t>
            </a:r>
          </a:p>
        </p:txBody>
      </p:sp>
      <p:pic>
        <p:nvPicPr>
          <p:cNvPr id="14" name="Picture 3" descr="j0234131">
            <a:extLst>
              <a:ext uri="{FF2B5EF4-FFF2-40B4-BE49-F238E27FC236}">
                <a16:creationId xmlns:a16="http://schemas.microsoft.com/office/drawing/2014/main" id="{EC4BAA02-776E-47CF-B8F7-EB46C8BDC0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860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0-#ppt_w/2"/>
                                          </p:val>
                                        </p:tav>
                                        <p:tav tm="100000">
                                          <p:val>
                                            <p:strVal val="#ppt_x"/>
                                          </p:val>
                                        </p:tav>
                                      </p:tavLst>
                                    </p:anim>
                                    <p:anim calcmode="lin" valueType="num">
                                      <p:cBhvr additive="base">
                                        <p:cTn id="8" dur="500" fill="hold"/>
                                        <p:tgtEl>
                                          <p:spTgt spid="11267"/>
                                        </p:tgtEl>
                                        <p:attrNameLst>
                                          <p:attrName>ppt_y</p:attrName>
                                        </p:attrNameLst>
                                      </p:cBhvr>
                                      <p:tavLst>
                                        <p:tav tm="0">
                                          <p:val>
                                            <p:strVal val="#ppt_y"/>
                                          </p:val>
                                        </p:tav>
                                        <p:tav tm="100000">
                                          <p:val>
                                            <p:strVal val="#ppt_y"/>
                                          </p:val>
                                        </p:tav>
                                      </p:tavLst>
                                    </p:anim>
                                  </p:childTnLst>
                                </p:cTn>
                              </p:par>
                              <p:par>
                                <p:cTn id="9" presetID="39" presetClass="entr" presetSubtype="0" accel="10000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AD4D7107-810F-4E45-8F0B-E848FA097C0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EEDBB3-C0D9-4C55-B5E1-85FAB2BD001A}" type="slidenum">
              <a:rPr lang="en-US" altLang="en-US"/>
              <a:pPr eaLnBrk="1" hangingPunct="1"/>
              <a:t>15</a:t>
            </a:fld>
            <a:endParaRPr lang="en-US" altLang="en-US"/>
          </a:p>
        </p:txBody>
      </p:sp>
      <p:sp>
        <p:nvSpPr>
          <p:cNvPr id="16387" name="Rectangle 2">
            <a:extLst>
              <a:ext uri="{FF2B5EF4-FFF2-40B4-BE49-F238E27FC236}">
                <a16:creationId xmlns:a16="http://schemas.microsoft.com/office/drawing/2014/main" id="{2011ACFC-9C74-4987-9925-312D3DF7961C}"/>
              </a:ext>
            </a:extLst>
          </p:cNvPr>
          <p:cNvSpPr>
            <a:spLocks noGrp="1" noChangeArrowheads="1"/>
          </p:cNvSpPr>
          <p:nvPr>
            <p:ph type="title"/>
          </p:nvPr>
        </p:nvSpPr>
        <p:spPr>
          <a:xfrm>
            <a:off x="457200" y="76200"/>
            <a:ext cx="8229600" cy="838200"/>
          </a:xfrm>
          <a:solidFill>
            <a:srgbClr val="E04EBA"/>
          </a:solidFill>
          <a:ln w="38100">
            <a:solidFill>
              <a:schemeClr val="tx1"/>
            </a:solidFill>
            <a:miter lim="800000"/>
            <a:headEnd/>
            <a:tailEnd/>
          </a:ln>
        </p:spPr>
        <p:txBody>
          <a:bodyPr/>
          <a:lstStyle/>
          <a:p>
            <a:pPr eaLnBrk="1" hangingPunct="1"/>
            <a:r>
              <a:rPr lang="en-US" altLang="en-US" sz="3200" b="1"/>
              <a:t>Exercise 1: What is its mass?</a:t>
            </a:r>
            <a:br>
              <a:rPr lang="en-US" altLang="en-US" sz="3200" b="1"/>
            </a:br>
            <a:r>
              <a:rPr lang="en-US" altLang="en-US" sz="2000" b="1"/>
              <a:t>Experimental Setup</a:t>
            </a:r>
            <a:endParaRPr lang="en-US" altLang="en-US" sz="3200" b="1"/>
          </a:p>
        </p:txBody>
      </p:sp>
      <p:sp>
        <p:nvSpPr>
          <p:cNvPr id="9219" name="Rectangle 3">
            <a:extLst>
              <a:ext uri="{FF2B5EF4-FFF2-40B4-BE49-F238E27FC236}">
                <a16:creationId xmlns:a16="http://schemas.microsoft.com/office/drawing/2014/main" id="{A90A7088-5F09-4850-813D-CD98F1F98A77}"/>
              </a:ext>
            </a:extLst>
          </p:cNvPr>
          <p:cNvSpPr>
            <a:spLocks noGrp="1" noChangeArrowheads="1"/>
          </p:cNvSpPr>
          <p:nvPr>
            <p:ph type="body" idx="1"/>
          </p:nvPr>
        </p:nvSpPr>
        <p:spPr>
          <a:xfrm>
            <a:off x="228600" y="1066800"/>
            <a:ext cx="8763000" cy="5486400"/>
          </a:xfrm>
        </p:spPr>
        <p:txBody>
          <a:bodyPr/>
          <a:lstStyle/>
          <a:p>
            <a:pPr eaLnBrk="1" hangingPunct="1">
              <a:buFont typeface="Wingdings" panose="05000000000000000000" pitchFamily="2" charset="2"/>
              <a:buChar char="q"/>
            </a:pPr>
            <a:r>
              <a:rPr lang="en-US" altLang="en-US" sz="2400"/>
              <a:t>All exercises of mass and motion utilize the setup shown on on an upcoming slide.</a:t>
            </a:r>
          </a:p>
          <a:p>
            <a:pPr eaLnBrk="1" hangingPunct="1">
              <a:buFont typeface="Wingdings" panose="05000000000000000000" pitchFamily="2" charset="2"/>
              <a:buChar char="q"/>
            </a:pPr>
            <a:r>
              <a:rPr lang="en-US" altLang="en-US" sz="2400"/>
              <a:t>Locate the box labeled 1a.</a:t>
            </a:r>
          </a:p>
          <a:p>
            <a:pPr eaLnBrk="1" hangingPunct="1">
              <a:buFont typeface="Wingdings" panose="05000000000000000000" pitchFamily="2" charset="2"/>
              <a:buChar char="q"/>
            </a:pPr>
            <a:r>
              <a:rPr lang="en-US" altLang="en-US" sz="2400"/>
              <a:t>This box should contain a cart having the following characteristics: 4 wheels, a cavity to hold objects, and a hole in the front to insert a string. There should also be a measuring tape, a stopwatch, a pulley and a string with weight attached to it in the car box.</a:t>
            </a:r>
          </a:p>
          <a:p>
            <a:pPr eaLnBrk="1" hangingPunct="1">
              <a:buFont typeface="Wingdings" panose="05000000000000000000" pitchFamily="2" charset="2"/>
              <a:buChar char="q"/>
            </a:pPr>
            <a:r>
              <a:rPr lang="en-US" altLang="en-US" sz="2400"/>
              <a:t> Clear a tabletop in the room. </a:t>
            </a:r>
          </a:p>
          <a:p>
            <a:pPr eaLnBrk="1" hangingPunct="1">
              <a:buFont typeface="Wingdings" panose="05000000000000000000" pitchFamily="2" charset="2"/>
              <a:buChar char="q"/>
            </a:pPr>
            <a:r>
              <a:rPr lang="en-US" altLang="en-US" sz="2400"/>
              <a:t>You will set up the apparatus shown in the figure below, using a 50g mass.</a:t>
            </a:r>
          </a:p>
        </p:txBody>
      </p:sp>
      <p:sp>
        <p:nvSpPr>
          <p:cNvPr id="7" name="Rectangle 3">
            <a:extLst>
              <a:ext uri="{FF2B5EF4-FFF2-40B4-BE49-F238E27FC236}">
                <a16:creationId xmlns:a16="http://schemas.microsoft.com/office/drawing/2014/main" id="{F00FAA70-D547-456F-9D47-8DF0833B6DD7}"/>
              </a:ext>
            </a:extLst>
          </p:cNvPr>
          <p:cNvSpPr txBox="1">
            <a:spLocks noChangeArrowheads="1"/>
          </p:cNvSpPr>
          <p:nvPr/>
        </p:nvSpPr>
        <p:spPr bwMode="auto">
          <a:xfrm>
            <a:off x="457200" y="2743200"/>
            <a:ext cx="6781800" cy="762000"/>
          </a:xfrm>
          <a:prstGeom prst="rect">
            <a:avLst/>
          </a:prstGeom>
          <a:noFill/>
          <a:ln w="9525">
            <a:noFill/>
            <a:miter lim="800000"/>
            <a:headEnd/>
            <a:tailEnd/>
          </a:ln>
          <a:effectLst/>
        </p:spPr>
        <p:txBody>
          <a:bodyPr/>
          <a:lstStyle/>
          <a:p>
            <a:pPr marL="342900" indent="-342900">
              <a:spcBef>
                <a:spcPct val="20000"/>
              </a:spcBef>
              <a:buFontTx/>
              <a:buChar char="•"/>
              <a:defRPr/>
            </a:pPr>
            <a:endParaRPr lang="en-US" sz="2800" kern="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043B36AE-260D-4287-BEED-A2B1875B94B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851CD5-273C-494E-B194-ED10DAD9478B}" type="slidenum">
              <a:rPr lang="en-US" altLang="en-US"/>
              <a:pPr eaLnBrk="1" hangingPunct="1"/>
              <a:t>16</a:t>
            </a:fld>
            <a:endParaRPr lang="en-US" altLang="en-US"/>
          </a:p>
        </p:txBody>
      </p:sp>
      <p:sp>
        <p:nvSpPr>
          <p:cNvPr id="17411" name="Rectangle 2">
            <a:extLst>
              <a:ext uri="{FF2B5EF4-FFF2-40B4-BE49-F238E27FC236}">
                <a16:creationId xmlns:a16="http://schemas.microsoft.com/office/drawing/2014/main" id="{C54EF771-E86C-42E3-BD61-99CC9A98BC68}"/>
              </a:ext>
            </a:extLst>
          </p:cNvPr>
          <p:cNvSpPr>
            <a:spLocks noGrp="1" noChangeArrowheads="1"/>
          </p:cNvSpPr>
          <p:nvPr>
            <p:ph type="title"/>
          </p:nvPr>
        </p:nvSpPr>
        <p:spPr>
          <a:xfrm>
            <a:off x="457200" y="76200"/>
            <a:ext cx="8229600" cy="838200"/>
          </a:xfrm>
          <a:solidFill>
            <a:srgbClr val="E04EBA"/>
          </a:solidFill>
          <a:ln w="38100">
            <a:solidFill>
              <a:schemeClr val="tx1"/>
            </a:solidFill>
            <a:miter lim="800000"/>
            <a:headEnd/>
            <a:tailEnd/>
          </a:ln>
        </p:spPr>
        <p:txBody>
          <a:bodyPr/>
          <a:lstStyle/>
          <a:p>
            <a:pPr eaLnBrk="1" hangingPunct="1"/>
            <a:r>
              <a:rPr lang="en-US" altLang="en-US" sz="3200" b="1"/>
              <a:t>Exercise 1: What is its mass?</a:t>
            </a:r>
            <a:br>
              <a:rPr lang="en-US" altLang="en-US" sz="3200" b="1"/>
            </a:br>
            <a:r>
              <a:rPr lang="en-US" altLang="en-US" sz="2000" b="1"/>
              <a:t>Experimental Setup</a:t>
            </a:r>
            <a:endParaRPr lang="en-US" altLang="en-US" sz="3200" b="1"/>
          </a:p>
        </p:txBody>
      </p:sp>
      <p:sp>
        <p:nvSpPr>
          <p:cNvPr id="9219" name="Rectangle 3">
            <a:extLst>
              <a:ext uri="{FF2B5EF4-FFF2-40B4-BE49-F238E27FC236}">
                <a16:creationId xmlns:a16="http://schemas.microsoft.com/office/drawing/2014/main" id="{16253931-81C9-46DE-8873-6B97141E38AF}"/>
              </a:ext>
            </a:extLst>
          </p:cNvPr>
          <p:cNvSpPr>
            <a:spLocks noGrp="1" noChangeArrowheads="1"/>
          </p:cNvSpPr>
          <p:nvPr>
            <p:ph type="body" idx="1"/>
          </p:nvPr>
        </p:nvSpPr>
        <p:spPr>
          <a:xfrm>
            <a:off x="457200" y="1066800"/>
            <a:ext cx="8229600" cy="762000"/>
          </a:xfrm>
        </p:spPr>
        <p:txBody>
          <a:bodyPr/>
          <a:lstStyle/>
          <a:p>
            <a:pPr eaLnBrk="1" hangingPunct="1">
              <a:buFont typeface="Wingdings" panose="05000000000000000000" pitchFamily="2" charset="2"/>
              <a:buChar char="q"/>
            </a:pPr>
            <a:r>
              <a:rPr lang="en-US" altLang="en-US" sz="2400"/>
              <a:t>If your table is to too thick for the pulley clamp, attach it to the enclosed piece of dry erase board instead, and weight the dry erase board down with a book or some other heavy object.</a:t>
            </a:r>
          </a:p>
          <a:p>
            <a:pPr eaLnBrk="1" hangingPunct="1">
              <a:buFont typeface="Wingdings" panose="05000000000000000000" pitchFamily="2" charset="2"/>
              <a:buChar char="q"/>
            </a:pPr>
            <a:r>
              <a:rPr lang="en-US" altLang="en-US" sz="2400"/>
              <a:t>Place a barrier (e.g. book) under the string in front of the pulley, so that the cart does not fall off the end of the table.</a:t>
            </a:r>
          </a:p>
          <a:p>
            <a:pPr eaLnBrk="1" hangingPunct="1">
              <a:buFont typeface="Wingdings" panose="05000000000000000000" pitchFamily="2" charset="2"/>
              <a:buChar char="q"/>
            </a:pPr>
            <a:r>
              <a:rPr lang="en-US" altLang="en-US" sz="2400"/>
              <a:t>Mark a starting line at the other end of the table.  At the beginning of each trial, the front wheels of the cart should be even with the starting line.</a:t>
            </a:r>
          </a:p>
          <a:p>
            <a:pPr eaLnBrk="1" hangingPunct="1">
              <a:buFont typeface="Wingdings" panose="05000000000000000000" pitchFamily="2" charset="2"/>
              <a:buChar char="q"/>
            </a:pPr>
            <a:r>
              <a:rPr lang="en-US" altLang="en-US" sz="2400"/>
              <a:t>The distance between the starting line and the end barrier is your track length. </a:t>
            </a:r>
          </a:p>
          <a:p>
            <a:pPr eaLnBrk="1" hangingPunct="1">
              <a:buFont typeface="Wingdings" panose="05000000000000000000" pitchFamily="2" charset="2"/>
              <a:buChar char="q"/>
            </a:pPr>
            <a:r>
              <a:rPr lang="en-US" altLang="en-US" sz="2400"/>
              <a:t>Your track length must be less than the height of the table.</a:t>
            </a:r>
          </a:p>
          <a:p>
            <a:pPr eaLnBrk="1" hangingPunct="1">
              <a:buFontTx/>
              <a:buNone/>
            </a:pPr>
            <a:r>
              <a:rPr lang="en-US" altLang="en-US" sz="1800"/>
              <a:t>  </a:t>
            </a:r>
          </a:p>
        </p:txBody>
      </p:sp>
      <p:sp>
        <p:nvSpPr>
          <p:cNvPr id="7" name="Rectangle 3">
            <a:extLst>
              <a:ext uri="{FF2B5EF4-FFF2-40B4-BE49-F238E27FC236}">
                <a16:creationId xmlns:a16="http://schemas.microsoft.com/office/drawing/2014/main" id="{AE69BD32-5C1A-4061-A5AB-2F5BC53112EE}"/>
              </a:ext>
            </a:extLst>
          </p:cNvPr>
          <p:cNvSpPr txBox="1">
            <a:spLocks noChangeArrowheads="1"/>
          </p:cNvSpPr>
          <p:nvPr/>
        </p:nvSpPr>
        <p:spPr bwMode="auto">
          <a:xfrm>
            <a:off x="457200" y="2743200"/>
            <a:ext cx="6781800" cy="762000"/>
          </a:xfrm>
          <a:prstGeom prst="rect">
            <a:avLst/>
          </a:prstGeom>
          <a:noFill/>
          <a:ln w="9525">
            <a:noFill/>
            <a:miter lim="800000"/>
            <a:headEnd/>
            <a:tailEnd/>
          </a:ln>
          <a:effectLst/>
        </p:spPr>
        <p:txBody>
          <a:bodyPr/>
          <a:lstStyle/>
          <a:p>
            <a:pPr marL="342900" indent="-342900">
              <a:spcBef>
                <a:spcPct val="20000"/>
              </a:spcBef>
              <a:buFontTx/>
              <a:buChar char="•"/>
              <a:defRPr/>
            </a:pPr>
            <a:endParaRPr lang="en-US" sz="2800" kern="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A2B1268A-D9EF-4B41-BEA2-67EA3727B55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A08087-332A-4270-86F8-119416E1ACC8}" type="slidenum">
              <a:rPr lang="en-US" altLang="en-US"/>
              <a:pPr eaLnBrk="1" hangingPunct="1"/>
              <a:t>17</a:t>
            </a:fld>
            <a:endParaRPr lang="en-US" altLang="en-US"/>
          </a:p>
        </p:txBody>
      </p:sp>
      <p:sp>
        <p:nvSpPr>
          <p:cNvPr id="18435" name="Rectangle 2">
            <a:extLst>
              <a:ext uri="{FF2B5EF4-FFF2-40B4-BE49-F238E27FC236}">
                <a16:creationId xmlns:a16="http://schemas.microsoft.com/office/drawing/2014/main" id="{AF91BE9F-0352-4830-A03D-92A29914FCC8}"/>
              </a:ext>
            </a:extLst>
          </p:cNvPr>
          <p:cNvSpPr>
            <a:spLocks noGrp="1" noChangeArrowheads="1"/>
          </p:cNvSpPr>
          <p:nvPr>
            <p:ph type="title"/>
          </p:nvPr>
        </p:nvSpPr>
        <p:spPr>
          <a:xfrm>
            <a:off x="457200" y="76200"/>
            <a:ext cx="8229600" cy="838200"/>
          </a:xfrm>
          <a:solidFill>
            <a:srgbClr val="E04EBA"/>
          </a:solidFill>
          <a:ln w="38100">
            <a:solidFill>
              <a:schemeClr val="tx1"/>
            </a:solidFill>
            <a:miter lim="800000"/>
            <a:headEnd/>
            <a:tailEnd/>
          </a:ln>
        </p:spPr>
        <p:txBody>
          <a:bodyPr/>
          <a:lstStyle/>
          <a:p>
            <a:pPr eaLnBrk="1" hangingPunct="1"/>
            <a:r>
              <a:rPr lang="en-US" altLang="en-US" sz="3200" b="1"/>
              <a:t>Exercise 1: What is its mass?</a:t>
            </a:r>
            <a:br>
              <a:rPr lang="en-US" altLang="en-US" sz="3200" b="1"/>
            </a:br>
            <a:r>
              <a:rPr lang="en-US" altLang="en-US" sz="2000" b="1"/>
              <a:t>Experimental Setup</a:t>
            </a:r>
            <a:endParaRPr lang="en-US" altLang="en-US" sz="3200" b="1"/>
          </a:p>
        </p:txBody>
      </p:sp>
      <p:sp>
        <p:nvSpPr>
          <p:cNvPr id="7" name="Rectangle 3">
            <a:extLst>
              <a:ext uri="{FF2B5EF4-FFF2-40B4-BE49-F238E27FC236}">
                <a16:creationId xmlns:a16="http://schemas.microsoft.com/office/drawing/2014/main" id="{BEABECB1-19C3-4F85-84C4-36E3C4CACA87}"/>
              </a:ext>
            </a:extLst>
          </p:cNvPr>
          <p:cNvSpPr txBox="1">
            <a:spLocks noChangeArrowheads="1"/>
          </p:cNvSpPr>
          <p:nvPr/>
        </p:nvSpPr>
        <p:spPr bwMode="auto">
          <a:xfrm>
            <a:off x="457200" y="2743200"/>
            <a:ext cx="6781800" cy="762000"/>
          </a:xfrm>
          <a:prstGeom prst="rect">
            <a:avLst/>
          </a:prstGeom>
          <a:noFill/>
          <a:ln w="9525">
            <a:noFill/>
            <a:miter lim="800000"/>
            <a:headEnd/>
            <a:tailEnd/>
          </a:ln>
          <a:effectLst/>
        </p:spPr>
        <p:txBody>
          <a:bodyPr/>
          <a:lstStyle/>
          <a:p>
            <a:pPr marL="342900" indent="-342900">
              <a:spcBef>
                <a:spcPct val="20000"/>
              </a:spcBef>
              <a:buFontTx/>
              <a:buChar char="•"/>
              <a:defRPr/>
            </a:pPr>
            <a:endParaRPr lang="en-US" sz="2800" kern="0" dirty="0">
              <a:latin typeface="+mn-lt"/>
              <a:cs typeface="+mn-cs"/>
            </a:endParaRPr>
          </a:p>
        </p:txBody>
      </p:sp>
      <p:sp>
        <p:nvSpPr>
          <p:cNvPr id="8" name="Action Button: Forward or Next 7">
            <a:hlinkClick r:id="" action="ppaction://hlinkshowjump?jump=nextslide" highlightClick="1"/>
            <a:extLst>
              <a:ext uri="{FF2B5EF4-FFF2-40B4-BE49-F238E27FC236}">
                <a16:creationId xmlns:a16="http://schemas.microsoft.com/office/drawing/2014/main" id="{59DF7177-0881-40BE-9383-D0B5CBDB2627}"/>
              </a:ext>
            </a:extLst>
          </p:cNvPr>
          <p:cNvSpPr/>
          <p:nvPr/>
        </p:nvSpPr>
        <p:spPr>
          <a:xfrm>
            <a:off x="8229600" y="5943600"/>
            <a:ext cx="731838" cy="731838"/>
          </a:xfrm>
          <a:prstGeom prst="actionButtonForwardNext">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38" name="Picture 8">
            <a:extLst>
              <a:ext uri="{FF2B5EF4-FFF2-40B4-BE49-F238E27FC236}">
                <a16:creationId xmlns:a16="http://schemas.microsoft.com/office/drawing/2014/main" id="{88950DCD-7197-40B4-82F1-FFA7AB4314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33600"/>
            <a:ext cx="6172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ction Button: Back or Previous 9">
            <a:hlinkClick r:id="" action="ppaction://hlinkshowjump?jump=previousslide" highlightClick="1"/>
            <a:extLst>
              <a:ext uri="{FF2B5EF4-FFF2-40B4-BE49-F238E27FC236}">
                <a16:creationId xmlns:a16="http://schemas.microsoft.com/office/drawing/2014/main" id="{77D8E5BD-F390-4402-81C3-85C5F47EB365}"/>
              </a:ext>
            </a:extLst>
          </p:cNvPr>
          <p:cNvSpPr/>
          <p:nvPr/>
        </p:nvSpPr>
        <p:spPr>
          <a:xfrm>
            <a:off x="7315200" y="5943600"/>
            <a:ext cx="731838" cy="731838"/>
          </a:xfrm>
          <a:prstGeom prst="actionButtonBackPrevious">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40" name="Text Box 2">
            <a:extLst>
              <a:ext uri="{FF2B5EF4-FFF2-40B4-BE49-F238E27FC236}">
                <a16:creationId xmlns:a16="http://schemas.microsoft.com/office/drawing/2014/main" id="{AEDEC5F8-E107-464E-8768-89742EF1C06B}"/>
              </a:ext>
            </a:extLst>
          </p:cNvPr>
          <p:cNvSpPr txBox="1">
            <a:spLocks noChangeArrowheads="1"/>
          </p:cNvSpPr>
          <p:nvPr/>
        </p:nvSpPr>
        <p:spPr bwMode="auto">
          <a:xfrm>
            <a:off x="304800" y="1143000"/>
            <a:ext cx="8610600" cy="461963"/>
          </a:xfrm>
          <a:prstGeom prst="rect">
            <a:avLst/>
          </a:prstGeom>
          <a:solidFill>
            <a:srgbClr val="FFFFFF"/>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400" b="1"/>
              <a:t>Insert book or other stop under string at end of table</a:t>
            </a:r>
            <a:endParaRPr lang="en-US" altLang="en-US" sz="4000" b="1"/>
          </a:p>
        </p:txBody>
      </p:sp>
      <p:cxnSp>
        <p:nvCxnSpPr>
          <p:cNvPr id="18441" name="AutoShape 3">
            <a:extLst>
              <a:ext uri="{FF2B5EF4-FFF2-40B4-BE49-F238E27FC236}">
                <a16:creationId xmlns:a16="http://schemas.microsoft.com/office/drawing/2014/main" id="{D163CF84-2D7F-41EF-A6B3-0439E7F4E1BC}"/>
              </a:ext>
            </a:extLst>
          </p:cNvPr>
          <p:cNvCxnSpPr>
            <a:cxnSpLocks noChangeShapeType="1"/>
          </p:cNvCxnSpPr>
          <p:nvPr/>
        </p:nvCxnSpPr>
        <p:spPr bwMode="auto">
          <a:xfrm rot="5400000">
            <a:off x="1562100" y="1866900"/>
            <a:ext cx="1219200" cy="990600"/>
          </a:xfrm>
          <a:prstGeom prst="straightConnector1">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1491515E-DA90-45F7-96E0-9E6667F57E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6D9D03-0A66-4C41-AC27-AE7D29607C8A}" type="slidenum">
              <a:rPr lang="en-US" altLang="en-US"/>
              <a:pPr eaLnBrk="1" hangingPunct="1"/>
              <a:t>18</a:t>
            </a:fld>
            <a:endParaRPr lang="en-US" altLang="en-US"/>
          </a:p>
        </p:txBody>
      </p:sp>
      <p:sp>
        <p:nvSpPr>
          <p:cNvPr id="19459" name="Rectangle 2">
            <a:extLst>
              <a:ext uri="{FF2B5EF4-FFF2-40B4-BE49-F238E27FC236}">
                <a16:creationId xmlns:a16="http://schemas.microsoft.com/office/drawing/2014/main" id="{8278B097-5E61-4778-81F5-FA0E5F1F78A9}"/>
              </a:ext>
            </a:extLst>
          </p:cNvPr>
          <p:cNvSpPr>
            <a:spLocks noGrp="1" noChangeArrowheads="1"/>
          </p:cNvSpPr>
          <p:nvPr>
            <p:ph type="title"/>
          </p:nvPr>
        </p:nvSpPr>
        <p:spPr>
          <a:xfrm>
            <a:off x="457200" y="228600"/>
            <a:ext cx="8229600" cy="655638"/>
          </a:xfrm>
          <a:solidFill>
            <a:srgbClr val="E04EBA"/>
          </a:solidFill>
          <a:ln w="38100">
            <a:solidFill>
              <a:schemeClr val="tx1"/>
            </a:solidFill>
            <a:miter lim="800000"/>
            <a:headEnd/>
            <a:tailEnd/>
          </a:ln>
        </p:spPr>
        <p:txBody>
          <a:bodyPr/>
          <a:lstStyle/>
          <a:p>
            <a:pPr eaLnBrk="1" hangingPunct="1"/>
            <a:r>
              <a:rPr lang="en-US" altLang="en-US" sz="3200" b="1"/>
              <a:t>Exercise 1: What is its mass?</a:t>
            </a:r>
          </a:p>
        </p:txBody>
      </p:sp>
      <p:sp>
        <p:nvSpPr>
          <p:cNvPr id="9219" name="Rectangle 3">
            <a:extLst>
              <a:ext uri="{FF2B5EF4-FFF2-40B4-BE49-F238E27FC236}">
                <a16:creationId xmlns:a16="http://schemas.microsoft.com/office/drawing/2014/main" id="{59E0EF8E-FBC6-446B-B769-17599B1026B3}"/>
              </a:ext>
            </a:extLst>
          </p:cNvPr>
          <p:cNvSpPr>
            <a:spLocks noGrp="1" noChangeArrowheads="1"/>
          </p:cNvSpPr>
          <p:nvPr>
            <p:ph type="body" idx="1"/>
          </p:nvPr>
        </p:nvSpPr>
        <p:spPr>
          <a:xfrm>
            <a:off x="457200" y="1143000"/>
            <a:ext cx="7086600" cy="762000"/>
          </a:xfrm>
        </p:spPr>
        <p:txBody>
          <a:bodyPr/>
          <a:lstStyle/>
          <a:p>
            <a:pPr marL="0" indent="457200" eaLnBrk="1" hangingPunct="1">
              <a:spcBef>
                <a:spcPct val="0"/>
              </a:spcBef>
              <a:buFont typeface="Wingdings" pitchFamily="2" charset="2"/>
              <a:buChar char="q"/>
              <a:defRPr/>
            </a:pPr>
            <a:r>
              <a:rPr lang="en-US" sz="2800" b="1" dirty="0">
                <a:latin typeface="+mj-lt"/>
                <a:ea typeface="Times" charset="0"/>
                <a:cs typeface="Times New Roman" pitchFamily="18" charset="0"/>
              </a:rPr>
              <a:t>For exercises for lower grades, using less complicated mathematics, click here:</a:t>
            </a:r>
            <a:endParaRPr lang="en-US" sz="3600" b="1" dirty="0">
              <a:latin typeface="+mj-lt"/>
            </a:endParaRPr>
          </a:p>
          <a:p>
            <a:pPr eaLnBrk="1" hangingPunct="1">
              <a:defRPr/>
            </a:pPr>
            <a:endParaRPr lang="en-US" sz="2000" dirty="0"/>
          </a:p>
        </p:txBody>
      </p:sp>
      <p:sp>
        <p:nvSpPr>
          <p:cNvPr id="7" name="Rectangle 3">
            <a:extLst>
              <a:ext uri="{FF2B5EF4-FFF2-40B4-BE49-F238E27FC236}">
                <a16:creationId xmlns:a16="http://schemas.microsoft.com/office/drawing/2014/main" id="{BDBD4C6B-037D-4A2C-921D-CFAD572F471B}"/>
              </a:ext>
            </a:extLst>
          </p:cNvPr>
          <p:cNvSpPr txBox="1">
            <a:spLocks noChangeArrowheads="1"/>
          </p:cNvSpPr>
          <p:nvPr/>
        </p:nvSpPr>
        <p:spPr bwMode="auto">
          <a:xfrm>
            <a:off x="457200" y="2743200"/>
            <a:ext cx="6781800" cy="762000"/>
          </a:xfrm>
          <a:prstGeom prst="rect">
            <a:avLst/>
          </a:prstGeom>
          <a:noFill/>
          <a:ln w="9525">
            <a:noFill/>
            <a:miter lim="800000"/>
            <a:headEnd/>
            <a:tailEnd/>
          </a:ln>
          <a:effectLst/>
        </p:spPr>
        <p:txBody>
          <a:bodyPr/>
          <a:lstStyle/>
          <a:p>
            <a:pPr indent="457200">
              <a:buFont typeface="Wingdings" pitchFamily="2" charset="2"/>
              <a:buChar char="q"/>
              <a:defRPr/>
            </a:pPr>
            <a:r>
              <a:rPr lang="en-US" sz="2800" b="1" kern="0" dirty="0">
                <a:latin typeface="+mj-lt"/>
                <a:ea typeface="Times" charset="0"/>
                <a:cs typeface="Times New Roman" pitchFamily="18" charset="0"/>
              </a:rPr>
              <a:t>For exercises for higher grades, using more involved mathematics, click here:</a:t>
            </a:r>
            <a:endParaRPr lang="en-US" sz="3600" b="1" kern="0" dirty="0">
              <a:latin typeface="+mj-lt"/>
              <a:cs typeface="+mn-cs"/>
            </a:endParaRPr>
          </a:p>
          <a:p>
            <a:pPr marL="342900" indent="-342900">
              <a:spcBef>
                <a:spcPct val="20000"/>
              </a:spcBef>
              <a:buFontTx/>
              <a:buChar char="•"/>
              <a:defRPr/>
            </a:pPr>
            <a:endParaRPr lang="en-US" sz="2800" kern="0" dirty="0">
              <a:latin typeface="+mn-lt"/>
              <a:cs typeface="+mn-cs"/>
            </a:endParaRPr>
          </a:p>
        </p:txBody>
      </p:sp>
      <p:sp>
        <p:nvSpPr>
          <p:cNvPr id="9" name="Action Button: Forward or Next 8">
            <a:hlinkClick r:id="" action="ppaction://hlinkshowjump?jump=nextslide" highlightClick="1"/>
            <a:extLst>
              <a:ext uri="{FF2B5EF4-FFF2-40B4-BE49-F238E27FC236}">
                <a16:creationId xmlns:a16="http://schemas.microsoft.com/office/drawing/2014/main" id="{CAB773FF-E7C8-4052-9511-95484DE5D5B5}"/>
              </a:ext>
            </a:extLst>
          </p:cNvPr>
          <p:cNvSpPr/>
          <p:nvPr/>
        </p:nvSpPr>
        <p:spPr>
          <a:xfrm>
            <a:off x="1524000" y="2057400"/>
            <a:ext cx="457200" cy="457200"/>
          </a:xfrm>
          <a:prstGeom prst="actionButtonForwardNext">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Action Button: Forward or Next 9">
            <a:hlinkClick r:id="rId2" action="ppaction://hlinksldjump" highlightClick="1"/>
            <a:extLst>
              <a:ext uri="{FF2B5EF4-FFF2-40B4-BE49-F238E27FC236}">
                <a16:creationId xmlns:a16="http://schemas.microsoft.com/office/drawing/2014/main" id="{D3379C70-05AA-45BE-8420-6143AD84C263}"/>
              </a:ext>
            </a:extLst>
          </p:cNvPr>
          <p:cNvSpPr/>
          <p:nvPr/>
        </p:nvSpPr>
        <p:spPr>
          <a:xfrm>
            <a:off x="2438400" y="3657600"/>
            <a:ext cx="457200" cy="457200"/>
          </a:xfrm>
          <a:prstGeom prst="actionButtonForwardNext">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E1790E50-4B23-4E70-83B2-D6D0BF89D69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3234C8-1F95-4BFC-87B7-7F08E7EDED9A}" type="slidenum">
              <a:rPr lang="en-US" altLang="en-US"/>
              <a:pPr eaLnBrk="1" hangingPunct="1"/>
              <a:t>19</a:t>
            </a:fld>
            <a:endParaRPr lang="en-US" altLang="en-US"/>
          </a:p>
        </p:txBody>
      </p:sp>
      <p:sp>
        <p:nvSpPr>
          <p:cNvPr id="20483" name="Rectangle 2">
            <a:extLst>
              <a:ext uri="{FF2B5EF4-FFF2-40B4-BE49-F238E27FC236}">
                <a16:creationId xmlns:a16="http://schemas.microsoft.com/office/drawing/2014/main" id="{256EC042-4003-45DE-A69E-C86304878139}"/>
              </a:ext>
            </a:extLst>
          </p:cNvPr>
          <p:cNvSpPr>
            <a:spLocks noGrp="1" noChangeArrowheads="1"/>
          </p:cNvSpPr>
          <p:nvPr>
            <p:ph type="title"/>
          </p:nvPr>
        </p:nvSpPr>
        <p:spPr>
          <a:xfrm>
            <a:off x="457200" y="76200"/>
            <a:ext cx="8229600" cy="655638"/>
          </a:xfrm>
          <a:solidFill>
            <a:srgbClr val="E04EBA"/>
          </a:solidFill>
          <a:ln w="38100">
            <a:solidFill>
              <a:schemeClr val="tx1"/>
            </a:solidFill>
            <a:miter lim="800000"/>
            <a:headEnd/>
            <a:tailEnd/>
          </a:ln>
        </p:spPr>
        <p:txBody>
          <a:bodyPr/>
          <a:lstStyle/>
          <a:p>
            <a:pPr eaLnBrk="1" hangingPunct="1"/>
            <a:r>
              <a:rPr lang="en-US" altLang="en-US" sz="2400" b="1"/>
              <a:t>Exercise 1a1. Items of known mass (Lower Grades) </a:t>
            </a:r>
          </a:p>
        </p:txBody>
      </p:sp>
      <p:sp>
        <p:nvSpPr>
          <p:cNvPr id="9219" name="Rectangle 3">
            <a:extLst>
              <a:ext uri="{FF2B5EF4-FFF2-40B4-BE49-F238E27FC236}">
                <a16:creationId xmlns:a16="http://schemas.microsoft.com/office/drawing/2014/main" id="{3923ADDD-1D9E-440E-8A91-3B189B3AED75}"/>
              </a:ext>
            </a:extLst>
          </p:cNvPr>
          <p:cNvSpPr>
            <a:spLocks noGrp="1" noChangeArrowheads="1"/>
          </p:cNvSpPr>
          <p:nvPr>
            <p:ph type="body" idx="1"/>
          </p:nvPr>
        </p:nvSpPr>
        <p:spPr>
          <a:xfrm>
            <a:off x="457200" y="914400"/>
            <a:ext cx="7086600" cy="762000"/>
          </a:xfrm>
        </p:spPr>
        <p:txBody>
          <a:bodyPr/>
          <a:lstStyle/>
          <a:p>
            <a:pPr eaLnBrk="1" hangingPunct="1">
              <a:buFont typeface="Wingdings" panose="05000000000000000000" pitchFamily="2" charset="2"/>
              <a:buChar char="q"/>
            </a:pPr>
            <a:r>
              <a:rPr lang="en-US" altLang="en-US" sz="2400"/>
              <a:t>Find the box which contains a series of calibration weights</a:t>
            </a:r>
            <a:r>
              <a:rPr lang="en-US" altLang="en-US" sz="2400" b="1"/>
              <a:t>.</a:t>
            </a:r>
            <a:endParaRPr lang="en-US" altLang="en-US" sz="2400"/>
          </a:p>
          <a:p>
            <a:pPr eaLnBrk="1" hangingPunct="1">
              <a:buFont typeface="Wingdings" panose="05000000000000000000" pitchFamily="2" charset="2"/>
              <a:buChar char="q"/>
            </a:pPr>
            <a:r>
              <a:rPr lang="en-US" altLang="en-US" sz="2400"/>
              <a:t>Load one calibration weight into the cart while holding it at the starting line.</a:t>
            </a:r>
          </a:p>
          <a:p>
            <a:pPr eaLnBrk="1" hangingPunct="1">
              <a:buFont typeface="Wingdings" panose="05000000000000000000" pitchFamily="2" charset="2"/>
              <a:buChar char="q"/>
            </a:pPr>
            <a:r>
              <a:rPr lang="en-US" altLang="en-US" sz="2400"/>
              <a:t>Write the mass of the calibration weight down on a sheet of paper, or on the board at the front of the room (number on weight = mass in grams).</a:t>
            </a:r>
          </a:p>
          <a:p>
            <a:pPr eaLnBrk="1" hangingPunct="1">
              <a:buFont typeface="Wingdings" panose="05000000000000000000" pitchFamily="2" charset="2"/>
              <a:buChar char="q"/>
            </a:pPr>
            <a:r>
              <a:rPr lang="en-US" altLang="en-US" sz="2400"/>
              <a:t>One person should release the cart while a second person uses the stop watch to find the time it takes the cart to travel the track (hit the stop).</a:t>
            </a:r>
          </a:p>
          <a:p>
            <a:pPr eaLnBrk="1" hangingPunct="1">
              <a:buFont typeface="Wingdings" panose="05000000000000000000" pitchFamily="2" charset="2"/>
              <a:buChar char="q"/>
            </a:pPr>
            <a:r>
              <a:rPr lang="en-US" altLang="en-US" sz="2400"/>
              <a:t>Write down the number of seconds it took for the object to travel the track.</a:t>
            </a:r>
          </a:p>
          <a:p>
            <a:pPr eaLnBrk="1" hangingPunct="1">
              <a:buFont typeface="Wingdings" panose="05000000000000000000" pitchFamily="2" charset="2"/>
              <a:buChar char="q"/>
            </a:pPr>
            <a:r>
              <a:rPr lang="en-US" altLang="en-US" sz="2400"/>
              <a:t>Repeat this process for all of the weights.</a:t>
            </a:r>
          </a:p>
          <a:p>
            <a:pPr eaLnBrk="1" hangingPunct="1"/>
            <a:endParaRPr lang="en-US" altLang="en-US" sz="1800"/>
          </a:p>
        </p:txBody>
      </p:sp>
      <p:sp>
        <p:nvSpPr>
          <p:cNvPr id="7" name="Rectangle 3">
            <a:extLst>
              <a:ext uri="{FF2B5EF4-FFF2-40B4-BE49-F238E27FC236}">
                <a16:creationId xmlns:a16="http://schemas.microsoft.com/office/drawing/2014/main" id="{E6158372-71C9-43F7-9C11-94A2939CC16F}"/>
              </a:ext>
            </a:extLst>
          </p:cNvPr>
          <p:cNvSpPr txBox="1">
            <a:spLocks noChangeArrowheads="1"/>
          </p:cNvSpPr>
          <p:nvPr/>
        </p:nvSpPr>
        <p:spPr bwMode="auto">
          <a:xfrm>
            <a:off x="457200" y="2743200"/>
            <a:ext cx="6781800" cy="762000"/>
          </a:xfrm>
          <a:prstGeom prst="rect">
            <a:avLst/>
          </a:prstGeom>
          <a:noFill/>
          <a:ln w="9525">
            <a:noFill/>
            <a:miter lim="800000"/>
            <a:headEnd/>
            <a:tailEnd/>
          </a:ln>
          <a:effectLst/>
        </p:spPr>
        <p:txBody>
          <a:bodyPr/>
          <a:lstStyle/>
          <a:p>
            <a:pPr marL="342900" indent="-342900">
              <a:spcBef>
                <a:spcPct val="20000"/>
              </a:spcBef>
              <a:buFontTx/>
              <a:buChar char="•"/>
              <a:defRPr/>
            </a:pPr>
            <a:endParaRPr lang="en-US" sz="2800" kern="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074" name="Slide Number Placeholder 5">
            <a:extLst>
              <a:ext uri="{FF2B5EF4-FFF2-40B4-BE49-F238E27FC236}">
                <a16:creationId xmlns:a16="http://schemas.microsoft.com/office/drawing/2014/main" id="{2949222C-C44F-4EB7-99E5-8F0D7337A9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DE5683-44D1-4F3C-9E05-8897268AF784}" type="slidenum">
              <a:rPr lang="en-US" altLang="en-US"/>
              <a:pPr eaLnBrk="1" hangingPunct="1"/>
              <a:t>2</a:t>
            </a:fld>
            <a:endParaRPr lang="en-US" altLang="en-US"/>
          </a:p>
        </p:txBody>
      </p:sp>
      <p:sp>
        <p:nvSpPr>
          <p:cNvPr id="3075" name="Rectangle 2">
            <a:extLst>
              <a:ext uri="{FF2B5EF4-FFF2-40B4-BE49-F238E27FC236}">
                <a16:creationId xmlns:a16="http://schemas.microsoft.com/office/drawing/2014/main" id="{8BD7F52F-8AAF-4CB4-B07D-92AC02E2C7F8}"/>
              </a:ext>
            </a:extLst>
          </p:cNvPr>
          <p:cNvSpPr>
            <a:spLocks noGrp="1" noChangeArrowheads="1"/>
          </p:cNvSpPr>
          <p:nvPr>
            <p:ph type="ctrTitle"/>
          </p:nvPr>
        </p:nvSpPr>
        <p:spPr>
          <a:xfrm>
            <a:off x="609600" y="381000"/>
            <a:ext cx="7772400" cy="1470025"/>
          </a:xfrm>
        </p:spPr>
        <p:txBody>
          <a:bodyPr/>
          <a:lstStyle/>
          <a:p>
            <a:pPr eaLnBrk="1" hangingPunct="1"/>
            <a:r>
              <a:rPr lang="en-US" altLang="en-US" b="1">
                <a:solidFill>
                  <a:schemeClr val="bg1"/>
                </a:solidFill>
              </a:rPr>
              <a:t>Unit 4: SIMPLE MEASURES</a:t>
            </a:r>
          </a:p>
        </p:txBody>
      </p:sp>
      <p:pic>
        <p:nvPicPr>
          <p:cNvPr id="3076" name="Picture 4" descr="MCj02873270000[1]">
            <a:extLst>
              <a:ext uri="{FF2B5EF4-FFF2-40B4-BE49-F238E27FC236}">
                <a16:creationId xmlns:a16="http://schemas.microsoft.com/office/drawing/2014/main" id="{400FDC93-D687-4E80-BB4D-CACB99C03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05000"/>
            <a:ext cx="44545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236CF15D-0FA8-4F51-A67A-1E5189343D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FBDF5E-63E6-4522-A468-644EFF4FEBFF}" type="slidenum">
              <a:rPr lang="en-US" altLang="en-US"/>
              <a:pPr eaLnBrk="1" hangingPunct="1"/>
              <a:t>20</a:t>
            </a:fld>
            <a:endParaRPr lang="en-US" altLang="en-US"/>
          </a:p>
        </p:txBody>
      </p:sp>
      <p:sp>
        <p:nvSpPr>
          <p:cNvPr id="21507" name="Rectangle 2">
            <a:extLst>
              <a:ext uri="{FF2B5EF4-FFF2-40B4-BE49-F238E27FC236}">
                <a16:creationId xmlns:a16="http://schemas.microsoft.com/office/drawing/2014/main" id="{396128E6-D106-4E24-A1F6-D024883A82F6}"/>
              </a:ext>
            </a:extLst>
          </p:cNvPr>
          <p:cNvSpPr>
            <a:spLocks noGrp="1" noChangeArrowheads="1"/>
          </p:cNvSpPr>
          <p:nvPr>
            <p:ph type="title"/>
          </p:nvPr>
        </p:nvSpPr>
        <p:spPr>
          <a:xfrm>
            <a:off x="457200" y="76200"/>
            <a:ext cx="8229600" cy="655638"/>
          </a:xfrm>
          <a:solidFill>
            <a:srgbClr val="E04EBA"/>
          </a:solidFill>
          <a:ln w="38100">
            <a:solidFill>
              <a:schemeClr val="tx1"/>
            </a:solidFill>
            <a:miter lim="800000"/>
            <a:headEnd/>
            <a:tailEnd/>
          </a:ln>
        </p:spPr>
        <p:txBody>
          <a:bodyPr/>
          <a:lstStyle/>
          <a:p>
            <a:pPr eaLnBrk="1" hangingPunct="1"/>
            <a:r>
              <a:rPr lang="en-US" altLang="en-US" sz="2400" b="1"/>
              <a:t>Exercise 1a1. Items of known mass (Lower Grades) </a:t>
            </a:r>
          </a:p>
        </p:txBody>
      </p:sp>
      <p:sp>
        <p:nvSpPr>
          <p:cNvPr id="9219" name="Rectangle 3">
            <a:extLst>
              <a:ext uri="{FF2B5EF4-FFF2-40B4-BE49-F238E27FC236}">
                <a16:creationId xmlns:a16="http://schemas.microsoft.com/office/drawing/2014/main" id="{39A6B121-17E7-474F-8D1A-62217C5F2A88}"/>
              </a:ext>
            </a:extLst>
          </p:cNvPr>
          <p:cNvSpPr>
            <a:spLocks noGrp="1" noChangeArrowheads="1"/>
          </p:cNvSpPr>
          <p:nvPr>
            <p:ph type="body" idx="1"/>
          </p:nvPr>
        </p:nvSpPr>
        <p:spPr>
          <a:xfrm>
            <a:off x="457200" y="914400"/>
            <a:ext cx="7086600" cy="762000"/>
          </a:xfrm>
        </p:spPr>
        <p:txBody>
          <a:bodyPr/>
          <a:lstStyle/>
          <a:p>
            <a:pPr eaLnBrk="1" hangingPunct="1">
              <a:buFont typeface="Wingdings" panose="05000000000000000000" pitchFamily="2" charset="2"/>
              <a:buChar char="q"/>
            </a:pPr>
            <a:r>
              <a:rPr lang="en-US" altLang="en-US" sz="2400"/>
              <a:t>Order the weights from the shortest time to cross the table to the longest time.</a:t>
            </a:r>
          </a:p>
          <a:p>
            <a:pPr eaLnBrk="1" hangingPunct="1">
              <a:buFont typeface="Wingdings" panose="05000000000000000000" pitchFamily="2" charset="2"/>
              <a:buChar char="q"/>
            </a:pPr>
            <a:r>
              <a:rPr lang="en-US" altLang="en-US" sz="2400"/>
              <a:t>Answer the following question.</a:t>
            </a:r>
          </a:p>
          <a:p>
            <a:pPr eaLnBrk="1" hangingPunct="1">
              <a:buFontTx/>
              <a:buNone/>
            </a:pPr>
            <a:r>
              <a:rPr lang="en-US" altLang="en-US" sz="2400"/>
              <a:t> </a:t>
            </a:r>
          </a:p>
          <a:p>
            <a:pPr eaLnBrk="1" hangingPunct="1">
              <a:buFontTx/>
              <a:buNone/>
            </a:pPr>
            <a:r>
              <a:rPr lang="en-US" altLang="en-US" sz="2400" b="1"/>
              <a:t>Q1. How is the time it took the cart to travel the track related to the mass of the object in the cart?  Click for the answer!</a:t>
            </a:r>
          </a:p>
          <a:p>
            <a:pPr eaLnBrk="1" hangingPunct="1">
              <a:buFontTx/>
              <a:buNone/>
            </a:pPr>
            <a:endParaRPr lang="en-US" altLang="en-US" sz="2400" b="1"/>
          </a:p>
          <a:p>
            <a:pPr eaLnBrk="1" hangingPunct="1">
              <a:buFontTx/>
              <a:buNone/>
            </a:pPr>
            <a:r>
              <a:rPr lang="en-US" altLang="en-US" sz="2400" b="1">
                <a:solidFill>
                  <a:srgbClr val="E04EBA"/>
                </a:solidFill>
              </a:rPr>
              <a:t>Answer: The greater the mass of the object in the cart, the longer it should have taken for the cart to travel the track. </a:t>
            </a:r>
          </a:p>
          <a:p>
            <a:pPr eaLnBrk="1" hangingPunct="1">
              <a:buFontTx/>
              <a:buNone/>
            </a:pPr>
            <a:endParaRPr lang="en-US" altLang="en-US" sz="2400" b="1"/>
          </a:p>
          <a:p>
            <a:pPr eaLnBrk="1" hangingPunct="1"/>
            <a:endParaRPr lang="en-US" altLang="en-US" sz="1800"/>
          </a:p>
        </p:txBody>
      </p:sp>
      <p:sp>
        <p:nvSpPr>
          <p:cNvPr id="7" name="Rectangle 3">
            <a:extLst>
              <a:ext uri="{FF2B5EF4-FFF2-40B4-BE49-F238E27FC236}">
                <a16:creationId xmlns:a16="http://schemas.microsoft.com/office/drawing/2014/main" id="{D0FA0419-92CB-4CFA-B7BE-B953835B1C74}"/>
              </a:ext>
            </a:extLst>
          </p:cNvPr>
          <p:cNvSpPr txBox="1">
            <a:spLocks noChangeArrowheads="1"/>
          </p:cNvSpPr>
          <p:nvPr/>
        </p:nvSpPr>
        <p:spPr bwMode="auto">
          <a:xfrm>
            <a:off x="457200" y="2743200"/>
            <a:ext cx="6781800" cy="762000"/>
          </a:xfrm>
          <a:prstGeom prst="rect">
            <a:avLst/>
          </a:prstGeom>
          <a:noFill/>
          <a:ln w="9525">
            <a:noFill/>
            <a:miter lim="800000"/>
            <a:headEnd/>
            <a:tailEnd/>
          </a:ln>
          <a:effectLst/>
        </p:spPr>
        <p:txBody>
          <a:bodyPr/>
          <a:lstStyle/>
          <a:p>
            <a:pPr marL="342900" indent="-342900">
              <a:spcBef>
                <a:spcPct val="20000"/>
              </a:spcBef>
              <a:buFontTx/>
              <a:buChar char="•"/>
              <a:defRPr/>
            </a:pPr>
            <a:endParaRPr lang="en-US" sz="2800" kern="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919E8BE5-FD1F-41C2-9362-FEFC43648E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9D8A37-50A0-4587-93A2-B44E25E50871}" type="slidenum">
              <a:rPr lang="en-US" altLang="en-US"/>
              <a:pPr eaLnBrk="1" hangingPunct="1"/>
              <a:t>21</a:t>
            </a:fld>
            <a:endParaRPr lang="en-US" altLang="en-US"/>
          </a:p>
        </p:txBody>
      </p:sp>
      <p:sp>
        <p:nvSpPr>
          <p:cNvPr id="22531" name="Rectangle 2">
            <a:extLst>
              <a:ext uri="{FF2B5EF4-FFF2-40B4-BE49-F238E27FC236}">
                <a16:creationId xmlns:a16="http://schemas.microsoft.com/office/drawing/2014/main" id="{CC994152-F704-4C21-BE33-BD7AA886502C}"/>
              </a:ext>
            </a:extLst>
          </p:cNvPr>
          <p:cNvSpPr>
            <a:spLocks noGrp="1" noChangeArrowheads="1"/>
          </p:cNvSpPr>
          <p:nvPr>
            <p:ph type="title"/>
          </p:nvPr>
        </p:nvSpPr>
        <p:spPr>
          <a:xfrm>
            <a:off x="457200" y="76200"/>
            <a:ext cx="8229600" cy="762000"/>
          </a:xfrm>
          <a:solidFill>
            <a:srgbClr val="E04EBA"/>
          </a:solidFill>
          <a:ln w="38100">
            <a:solidFill>
              <a:schemeClr val="tx1"/>
            </a:solidFill>
            <a:miter lim="800000"/>
            <a:headEnd/>
            <a:tailEnd/>
          </a:ln>
        </p:spPr>
        <p:txBody>
          <a:bodyPr/>
          <a:lstStyle/>
          <a:p>
            <a:pPr eaLnBrk="1" hangingPunct="1"/>
            <a:r>
              <a:rPr lang="en-US" altLang="en-US" sz="2400" b="1"/>
              <a:t>Exercise 1a2. Ranking items based on travel time (Lower Grades)</a:t>
            </a:r>
            <a:endParaRPr lang="en-US" altLang="en-US" sz="2400"/>
          </a:p>
        </p:txBody>
      </p:sp>
      <p:sp>
        <p:nvSpPr>
          <p:cNvPr id="9219" name="Rectangle 3">
            <a:extLst>
              <a:ext uri="{FF2B5EF4-FFF2-40B4-BE49-F238E27FC236}">
                <a16:creationId xmlns:a16="http://schemas.microsoft.com/office/drawing/2014/main" id="{95415928-2925-4A65-A63C-F1C1F4C8BB37}"/>
              </a:ext>
            </a:extLst>
          </p:cNvPr>
          <p:cNvSpPr>
            <a:spLocks noGrp="1" noChangeArrowheads="1"/>
          </p:cNvSpPr>
          <p:nvPr>
            <p:ph type="body" idx="1"/>
          </p:nvPr>
        </p:nvSpPr>
        <p:spPr>
          <a:xfrm>
            <a:off x="457200" y="1066800"/>
            <a:ext cx="8229600" cy="762000"/>
          </a:xfrm>
        </p:spPr>
        <p:txBody>
          <a:bodyPr/>
          <a:lstStyle/>
          <a:p>
            <a:pPr eaLnBrk="1" hangingPunct="1">
              <a:buFont typeface="Wingdings" panose="05000000000000000000" pitchFamily="2" charset="2"/>
              <a:buChar char="q"/>
            </a:pPr>
            <a:r>
              <a:rPr lang="en-US" altLang="en-US" sz="2400"/>
              <a:t>Find the box which contains a number of objects of unknown mass.</a:t>
            </a:r>
          </a:p>
          <a:p>
            <a:pPr eaLnBrk="1" hangingPunct="1">
              <a:buFont typeface="Wingdings" panose="05000000000000000000" pitchFamily="2" charset="2"/>
              <a:buChar char="q"/>
            </a:pPr>
            <a:endParaRPr lang="en-US" altLang="en-US" sz="2400"/>
          </a:p>
          <a:p>
            <a:pPr eaLnBrk="1" hangingPunct="1">
              <a:buFont typeface="Wingdings" panose="05000000000000000000" pitchFamily="2" charset="2"/>
              <a:buChar char="q"/>
            </a:pPr>
            <a:r>
              <a:rPr lang="en-US" altLang="en-US" sz="2400"/>
              <a:t>You will also need your box of calibration weights from the previous exercise.</a:t>
            </a:r>
          </a:p>
          <a:p>
            <a:pPr eaLnBrk="1" hangingPunct="1">
              <a:buFont typeface="Wingdings" panose="05000000000000000000" pitchFamily="2" charset="2"/>
              <a:buChar char="q"/>
            </a:pPr>
            <a:endParaRPr lang="en-US" altLang="en-US" sz="2400"/>
          </a:p>
          <a:p>
            <a:pPr eaLnBrk="1" hangingPunct="1">
              <a:buFont typeface="Wingdings" panose="05000000000000000000" pitchFamily="2" charset="2"/>
              <a:buChar char="q"/>
            </a:pPr>
            <a:r>
              <a:rPr lang="en-US" altLang="en-US" sz="2400"/>
              <a:t>Find additional objects from around your room that are small enough to fit into the well of the cart. </a:t>
            </a:r>
          </a:p>
          <a:p>
            <a:pPr eaLnBrk="1" hangingPunct="1">
              <a:buFont typeface="Wingdings" panose="05000000000000000000" pitchFamily="2" charset="2"/>
              <a:buChar char="q"/>
            </a:pPr>
            <a:endParaRPr lang="en-US" altLang="en-US" sz="2400"/>
          </a:p>
          <a:p>
            <a:pPr eaLnBrk="1" hangingPunct="1">
              <a:buFont typeface="Wingdings" panose="05000000000000000000" pitchFamily="2" charset="2"/>
              <a:buChar char="q"/>
            </a:pPr>
            <a:r>
              <a:rPr lang="en-US" altLang="en-US" sz="2400"/>
              <a:t>Repeat Experiment 1a with each of these objects.</a:t>
            </a:r>
          </a:p>
          <a:p>
            <a:pPr eaLnBrk="1" hangingPunct="1"/>
            <a:endParaRPr lang="en-US" altLang="en-US" sz="11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1F43D0EC-BC38-442E-BE96-76007FAC59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A962F3-2161-4A1C-B36B-2390BE68292D}" type="slidenum">
              <a:rPr lang="en-US" altLang="en-US"/>
              <a:pPr eaLnBrk="1" hangingPunct="1"/>
              <a:t>22</a:t>
            </a:fld>
            <a:endParaRPr lang="en-US" altLang="en-US"/>
          </a:p>
        </p:txBody>
      </p:sp>
      <p:sp>
        <p:nvSpPr>
          <p:cNvPr id="23555" name="Rectangle 2">
            <a:extLst>
              <a:ext uri="{FF2B5EF4-FFF2-40B4-BE49-F238E27FC236}">
                <a16:creationId xmlns:a16="http://schemas.microsoft.com/office/drawing/2014/main" id="{35666EFC-1CDD-4EC6-A4DE-AABBAC6D08CF}"/>
              </a:ext>
            </a:extLst>
          </p:cNvPr>
          <p:cNvSpPr>
            <a:spLocks noGrp="1" noChangeArrowheads="1"/>
          </p:cNvSpPr>
          <p:nvPr>
            <p:ph type="title"/>
          </p:nvPr>
        </p:nvSpPr>
        <p:spPr>
          <a:xfrm>
            <a:off x="457200" y="76200"/>
            <a:ext cx="8229600" cy="762000"/>
          </a:xfrm>
          <a:solidFill>
            <a:srgbClr val="E04EBA"/>
          </a:solidFill>
          <a:ln w="38100">
            <a:solidFill>
              <a:schemeClr val="tx1"/>
            </a:solidFill>
            <a:miter lim="800000"/>
            <a:headEnd/>
            <a:tailEnd/>
          </a:ln>
        </p:spPr>
        <p:txBody>
          <a:bodyPr/>
          <a:lstStyle/>
          <a:p>
            <a:pPr eaLnBrk="1" hangingPunct="1"/>
            <a:r>
              <a:rPr lang="en-US" altLang="en-US" sz="2400" b="1"/>
              <a:t>Exercise 1a2. Ranking items based on travel time (Lower Grades)</a:t>
            </a:r>
            <a:endParaRPr lang="en-US" altLang="en-US" sz="2400"/>
          </a:p>
        </p:txBody>
      </p:sp>
      <p:sp>
        <p:nvSpPr>
          <p:cNvPr id="9219" name="Rectangle 3">
            <a:extLst>
              <a:ext uri="{FF2B5EF4-FFF2-40B4-BE49-F238E27FC236}">
                <a16:creationId xmlns:a16="http://schemas.microsoft.com/office/drawing/2014/main" id="{1280C1DA-BE07-45C7-B3C7-0AED0BA648BD}"/>
              </a:ext>
            </a:extLst>
          </p:cNvPr>
          <p:cNvSpPr>
            <a:spLocks noGrp="1" noChangeArrowheads="1"/>
          </p:cNvSpPr>
          <p:nvPr>
            <p:ph type="body" idx="1"/>
          </p:nvPr>
        </p:nvSpPr>
        <p:spPr>
          <a:xfrm>
            <a:off x="457200" y="1066800"/>
            <a:ext cx="8229600" cy="762000"/>
          </a:xfrm>
        </p:spPr>
        <p:txBody>
          <a:bodyPr/>
          <a:lstStyle/>
          <a:p>
            <a:pPr eaLnBrk="1" hangingPunct="1">
              <a:buFont typeface="Wingdings" panose="05000000000000000000" pitchFamily="2" charset="2"/>
              <a:buChar char="q"/>
            </a:pPr>
            <a:r>
              <a:rPr lang="en-US" altLang="en-US" sz="2400"/>
              <a:t>Order your objects in a row, from most massive to least massive, based on the time it took each one to travel the track.</a:t>
            </a:r>
          </a:p>
          <a:p>
            <a:pPr eaLnBrk="1" hangingPunct="1">
              <a:buFont typeface="Wingdings" panose="05000000000000000000" pitchFamily="2" charset="2"/>
              <a:buChar char="q"/>
            </a:pPr>
            <a:endParaRPr lang="en-US" altLang="en-US" sz="2400" b="1"/>
          </a:p>
          <a:p>
            <a:pPr eaLnBrk="1" hangingPunct="1">
              <a:buFont typeface="Wingdings" panose="05000000000000000000" pitchFamily="2" charset="2"/>
              <a:buChar char="q"/>
            </a:pPr>
            <a:r>
              <a:rPr lang="en-US" altLang="en-US" sz="2400"/>
              <a:t>Situate your calibration weights from Exercise 1a in this same row according to the time it took each one to travel the track.</a:t>
            </a:r>
          </a:p>
          <a:p>
            <a:pPr eaLnBrk="1" hangingPunct="1">
              <a:buFont typeface="Wingdings" panose="05000000000000000000" pitchFamily="2" charset="2"/>
              <a:buChar char="q"/>
            </a:pPr>
            <a:endParaRPr lang="en-US" altLang="en-US" sz="2400"/>
          </a:p>
          <a:p>
            <a:pPr eaLnBrk="1" hangingPunct="1">
              <a:buFont typeface="Wingdings" panose="05000000000000000000" pitchFamily="2" charset="2"/>
              <a:buChar char="q"/>
            </a:pPr>
            <a:r>
              <a:rPr lang="en-US" altLang="en-US" sz="2400"/>
              <a:t>Conclude something about the mass of each of your unknown objects.  For example, you might conclude that a paper clip has more mass than the 2 gram calibration weight, but that it has a mass less than that of the 5 gram weight.</a:t>
            </a:r>
          </a:p>
          <a:p>
            <a:pPr eaLnBrk="1" hangingPunct="1"/>
            <a:endParaRPr lang="en-US" altLang="en-US" sz="11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B9FB3699-64F2-468B-A09E-1574825E35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D424BF-7B2D-4D8A-99CB-FBCDC73078F5}" type="slidenum">
              <a:rPr lang="en-US" altLang="en-US"/>
              <a:pPr eaLnBrk="1" hangingPunct="1"/>
              <a:t>23</a:t>
            </a:fld>
            <a:endParaRPr lang="en-US" altLang="en-US"/>
          </a:p>
        </p:txBody>
      </p:sp>
      <p:sp>
        <p:nvSpPr>
          <p:cNvPr id="24579" name="Rectangle 2">
            <a:extLst>
              <a:ext uri="{FF2B5EF4-FFF2-40B4-BE49-F238E27FC236}">
                <a16:creationId xmlns:a16="http://schemas.microsoft.com/office/drawing/2014/main" id="{3D8793EF-41DC-422A-B9A0-261E6B4422F2}"/>
              </a:ext>
            </a:extLst>
          </p:cNvPr>
          <p:cNvSpPr>
            <a:spLocks noGrp="1" noChangeArrowheads="1"/>
          </p:cNvSpPr>
          <p:nvPr>
            <p:ph type="title"/>
          </p:nvPr>
        </p:nvSpPr>
        <p:spPr>
          <a:xfrm>
            <a:off x="457200" y="76200"/>
            <a:ext cx="8229600" cy="762000"/>
          </a:xfrm>
          <a:solidFill>
            <a:srgbClr val="E04EBA"/>
          </a:solidFill>
          <a:ln w="38100">
            <a:solidFill>
              <a:schemeClr val="tx1"/>
            </a:solidFill>
            <a:miter lim="800000"/>
            <a:headEnd/>
            <a:tailEnd/>
          </a:ln>
        </p:spPr>
        <p:txBody>
          <a:bodyPr/>
          <a:lstStyle/>
          <a:p>
            <a:pPr eaLnBrk="1" hangingPunct="1"/>
            <a:r>
              <a:rPr lang="en-US" altLang="en-US" sz="3600" b="1"/>
              <a:t>Which has more mass?</a:t>
            </a:r>
            <a:endParaRPr lang="en-US" altLang="en-US" sz="3600"/>
          </a:p>
        </p:txBody>
      </p:sp>
      <p:sp>
        <p:nvSpPr>
          <p:cNvPr id="18436" name="Rectangle 3">
            <a:extLst>
              <a:ext uri="{FF2B5EF4-FFF2-40B4-BE49-F238E27FC236}">
                <a16:creationId xmlns:a16="http://schemas.microsoft.com/office/drawing/2014/main" id="{6EB5A9E0-F36F-4884-BCBD-681CD514494F}"/>
              </a:ext>
            </a:extLst>
          </p:cNvPr>
          <p:cNvSpPr>
            <a:spLocks noGrp="1" noChangeArrowheads="1"/>
          </p:cNvSpPr>
          <p:nvPr>
            <p:ph type="body" idx="1"/>
          </p:nvPr>
        </p:nvSpPr>
        <p:spPr>
          <a:xfrm>
            <a:off x="457200" y="1066800"/>
            <a:ext cx="8229600" cy="762000"/>
          </a:xfrm>
        </p:spPr>
        <p:txBody>
          <a:bodyPr/>
          <a:lstStyle/>
          <a:p>
            <a:pPr eaLnBrk="1" hangingPunct="1">
              <a:buFontTx/>
              <a:buNone/>
            </a:pPr>
            <a:r>
              <a:rPr lang="en-US" altLang="en-US" sz="2400" b="1"/>
              <a:t>For each item below, decide which of the two animals listed is the most massive.  Record your choice on the board at the front of the room.  Click the question mark button at the end of each set of choices to check your answers.</a:t>
            </a:r>
          </a:p>
          <a:p>
            <a:pPr eaLnBrk="1" hangingPunct="1"/>
            <a:r>
              <a:rPr lang="en-US" altLang="en-US" sz="2400"/>
              <a:t>A meat eater that ambushes its prey or a meat eater that chases its prey</a:t>
            </a:r>
          </a:p>
          <a:p>
            <a:pPr eaLnBrk="1" hangingPunct="1"/>
            <a:r>
              <a:rPr lang="en-US" altLang="en-US" sz="2400"/>
              <a:t>A bird with functional wings or a flightless bird such as an ostrich</a:t>
            </a:r>
          </a:p>
          <a:p>
            <a:pPr eaLnBrk="1" hangingPunct="1"/>
            <a:r>
              <a:rPr lang="en-US" altLang="en-US" sz="2400"/>
              <a:t>A soaring/gliding bird (such as a vulture) or a song bird </a:t>
            </a:r>
          </a:p>
          <a:p>
            <a:pPr eaLnBrk="1" hangingPunct="1"/>
            <a:r>
              <a:rPr lang="en-US" altLang="en-US" sz="2400"/>
              <a:t>A beetle ( e.g. rhinocerous beetle included in your box) that bores into rotting logs and litter on the forest floor or a butterfly (also in te box) that visits flowers</a:t>
            </a:r>
          </a:p>
          <a:p>
            <a:pPr eaLnBrk="1" hangingPunct="1"/>
            <a:r>
              <a:rPr lang="en-US" altLang="en-US" sz="2400"/>
              <a:t>A centipede or a millipede         </a:t>
            </a:r>
          </a:p>
          <a:p>
            <a:pPr eaLnBrk="1" hangingPunct="1"/>
            <a:endParaRPr lang="en-US" altLang="en-US" sz="1100"/>
          </a:p>
        </p:txBody>
      </p:sp>
      <p:sp>
        <p:nvSpPr>
          <p:cNvPr id="7" name="Action Button: Help 6">
            <a:hlinkClick r:id="rId2" action="ppaction://hlinksldjump" highlightClick="1"/>
            <a:extLst>
              <a:ext uri="{FF2B5EF4-FFF2-40B4-BE49-F238E27FC236}">
                <a16:creationId xmlns:a16="http://schemas.microsoft.com/office/drawing/2014/main" id="{D85C7203-6A48-401B-B95C-2C0941164507}"/>
              </a:ext>
            </a:extLst>
          </p:cNvPr>
          <p:cNvSpPr/>
          <p:nvPr/>
        </p:nvSpPr>
        <p:spPr>
          <a:xfrm>
            <a:off x="3124200" y="3429000"/>
            <a:ext cx="274638" cy="274638"/>
          </a:xfrm>
          <a:prstGeom prst="actionButtonHelp">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Action Button: Help 11">
            <a:hlinkClick r:id="rId3" action="ppaction://hlinksldjump" highlightClick="1"/>
            <a:extLst>
              <a:ext uri="{FF2B5EF4-FFF2-40B4-BE49-F238E27FC236}">
                <a16:creationId xmlns:a16="http://schemas.microsoft.com/office/drawing/2014/main" id="{6184BFBD-7A1D-4359-963E-49E53A007BDE}"/>
              </a:ext>
            </a:extLst>
          </p:cNvPr>
          <p:cNvSpPr/>
          <p:nvPr/>
        </p:nvSpPr>
        <p:spPr>
          <a:xfrm>
            <a:off x="2362200" y="4267200"/>
            <a:ext cx="274638" cy="274638"/>
          </a:xfrm>
          <a:prstGeom prst="actionButtonHelp">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Action Button: Help 12">
            <a:hlinkClick r:id="rId4" action="ppaction://hlinksldjump" highlightClick="1"/>
            <a:extLst>
              <a:ext uri="{FF2B5EF4-FFF2-40B4-BE49-F238E27FC236}">
                <a16:creationId xmlns:a16="http://schemas.microsoft.com/office/drawing/2014/main" id="{333E1B83-53B1-46CF-9DE3-251DEFE9C431}"/>
              </a:ext>
            </a:extLst>
          </p:cNvPr>
          <p:cNvSpPr/>
          <p:nvPr/>
        </p:nvSpPr>
        <p:spPr>
          <a:xfrm>
            <a:off x="8382000" y="4648200"/>
            <a:ext cx="274638" cy="274638"/>
          </a:xfrm>
          <a:prstGeom prst="actionButtonHelp">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ction Button: Help 13">
            <a:hlinkClick r:id="rId5" action="ppaction://hlinksldjump" highlightClick="1"/>
            <a:extLst>
              <a:ext uri="{FF2B5EF4-FFF2-40B4-BE49-F238E27FC236}">
                <a16:creationId xmlns:a16="http://schemas.microsoft.com/office/drawing/2014/main" id="{8555A4CD-1B66-435D-83F9-F2F1BCC2EF6F}"/>
              </a:ext>
            </a:extLst>
          </p:cNvPr>
          <p:cNvSpPr/>
          <p:nvPr/>
        </p:nvSpPr>
        <p:spPr>
          <a:xfrm>
            <a:off x="4495800" y="6324600"/>
            <a:ext cx="274638" cy="274638"/>
          </a:xfrm>
          <a:prstGeom prst="actionButtonHelp">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Action Button: Help 14">
            <a:hlinkClick r:id="rId6" action="ppaction://hlinksldjump" highlightClick="1"/>
            <a:extLst>
              <a:ext uri="{FF2B5EF4-FFF2-40B4-BE49-F238E27FC236}">
                <a16:creationId xmlns:a16="http://schemas.microsoft.com/office/drawing/2014/main" id="{73F5632D-D13B-4CF4-9BB4-704BDD2382CB}"/>
              </a:ext>
            </a:extLst>
          </p:cNvPr>
          <p:cNvSpPr/>
          <p:nvPr/>
        </p:nvSpPr>
        <p:spPr>
          <a:xfrm>
            <a:off x="6781800" y="5867400"/>
            <a:ext cx="274638" cy="274638"/>
          </a:xfrm>
          <a:prstGeom prst="actionButtonHelp">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Action Button: Forward or Next 20">
            <a:hlinkClick r:id="rId7" action="ppaction://hlinksldjump" highlightClick="1"/>
            <a:extLst>
              <a:ext uri="{FF2B5EF4-FFF2-40B4-BE49-F238E27FC236}">
                <a16:creationId xmlns:a16="http://schemas.microsoft.com/office/drawing/2014/main" id="{CAC041D2-3FFB-4768-8D29-4C5F8978F554}"/>
              </a:ext>
            </a:extLst>
          </p:cNvPr>
          <p:cNvSpPr/>
          <p:nvPr/>
        </p:nvSpPr>
        <p:spPr>
          <a:xfrm>
            <a:off x="7772400" y="6096000"/>
            <a:ext cx="457200" cy="457200"/>
          </a:xfrm>
          <a:prstGeom prst="actionButtonForwardNext">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Action Button: Home 15">
            <a:hlinkClick r:id="rId8" action="ppaction://hlinksldjump" highlightClick="1"/>
            <a:extLst>
              <a:ext uri="{FF2B5EF4-FFF2-40B4-BE49-F238E27FC236}">
                <a16:creationId xmlns:a16="http://schemas.microsoft.com/office/drawing/2014/main" id="{CDE090A6-1006-4DBD-A535-CC32B2EE5C5E}"/>
              </a:ext>
            </a:extLst>
          </p:cNvPr>
          <p:cNvSpPr/>
          <p:nvPr/>
        </p:nvSpPr>
        <p:spPr>
          <a:xfrm>
            <a:off x="8382000" y="6096000"/>
            <a:ext cx="457200" cy="457200"/>
          </a:xfrm>
          <a:prstGeom prst="actionButtonHome">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843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436">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8436">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8436">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15" grpId="0" animBg="1"/>
      <p:bldP spid="21"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DE11A887-74FA-45D7-87AC-9DC2D67D31A0}"/>
              </a:ext>
            </a:extLst>
          </p:cNvPr>
          <p:cNvSpPr>
            <a:spLocks noGrp="1"/>
          </p:cNvSpPr>
          <p:nvPr>
            <p:ph idx="1"/>
          </p:nvPr>
        </p:nvSpPr>
        <p:spPr>
          <a:xfrm>
            <a:off x="457200" y="228600"/>
            <a:ext cx="8229600" cy="990600"/>
          </a:xfrm>
        </p:spPr>
        <p:txBody>
          <a:bodyPr/>
          <a:lstStyle/>
          <a:p>
            <a:pPr eaLnBrk="1" hangingPunct="1">
              <a:buFontTx/>
              <a:buNone/>
            </a:pPr>
            <a:r>
              <a:rPr lang="en-US" altLang="en-US"/>
              <a:t>An active chasing predator, such as the cheetah at left, is lighter (less massive) than an ambush predator, such as the panther at the right.</a:t>
            </a:r>
          </a:p>
          <a:p>
            <a:pPr eaLnBrk="1" hangingPunct="1">
              <a:buFontTx/>
              <a:buNone/>
            </a:pPr>
            <a:endParaRPr lang="en-US" altLang="en-US"/>
          </a:p>
        </p:txBody>
      </p:sp>
      <p:sp>
        <p:nvSpPr>
          <p:cNvPr id="25603" name="Slide Number Placeholder 3">
            <a:extLst>
              <a:ext uri="{FF2B5EF4-FFF2-40B4-BE49-F238E27FC236}">
                <a16:creationId xmlns:a16="http://schemas.microsoft.com/office/drawing/2014/main" id="{A932D7A0-AA16-4B45-AFAF-0702D2C16A7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0CA5CC-C140-40A7-8E77-33137411746F}" type="slidenum">
              <a:rPr lang="en-US" altLang="en-US"/>
              <a:pPr eaLnBrk="1" hangingPunct="1"/>
              <a:t>24</a:t>
            </a:fld>
            <a:endParaRPr lang="en-US" altLang="en-US"/>
          </a:p>
        </p:txBody>
      </p:sp>
      <p:pic>
        <p:nvPicPr>
          <p:cNvPr id="25604" name="Picture 4" descr="cheetah">
            <a:extLst>
              <a:ext uri="{FF2B5EF4-FFF2-40B4-BE49-F238E27FC236}">
                <a16:creationId xmlns:a16="http://schemas.microsoft.com/office/drawing/2014/main" id="{A47E17EF-D315-4267-9516-D200CF26C6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37417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panther">
            <a:extLst>
              <a:ext uri="{FF2B5EF4-FFF2-40B4-BE49-F238E27FC236}">
                <a16:creationId xmlns:a16="http://schemas.microsoft.com/office/drawing/2014/main" id="{49F01ED2-4641-41BF-898D-89A7375CFB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514600"/>
            <a:ext cx="4230688" cy="28194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Action Button: Return 6">
            <a:hlinkClick r:id="" action="ppaction://hlinkshowjump?jump=lastslideviewed" highlightClick="1"/>
            <a:extLst>
              <a:ext uri="{FF2B5EF4-FFF2-40B4-BE49-F238E27FC236}">
                <a16:creationId xmlns:a16="http://schemas.microsoft.com/office/drawing/2014/main" id="{587BE190-3A04-45AE-98C2-81BB85442F96}"/>
              </a:ext>
            </a:extLst>
          </p:cNvPr>
          <p:cNvSpPr/>
          <p:nvPr/>
        </p:nvSpPr>
        <p:spPr>
          <a:xfrm>
            <a:off x="7848600" y="5638800"/>
            <a:ext cx="914400" cy="914400"/>
          </a:xfrm>
          <a:prstGeom prst="actionButtonReturn">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4D9A9B94-5677-4AFC-A8C5-EDAEBEEBBF92}"/>
              </a:ext>
            </a:extLst>
          </p:cNvPr>
          <p:cNvSpPr>
            <a:spLocks noGrp="1"/>
          </p:cNvSpPr>
          <p:nvPr>
            <p:ph idx="1"/>
          </p:nvPr>
        </p:nvSpPr>
        <p:spPr>
          <a:xfrm>
            <a:off x="457200" y="228600"/>
            <a:ext cx="8229600" cy="990600"/>
          </a:xfrm>
        </p:spPr>
        <p:txBody>
          <a:bodyPr/>
          <a:lstStyle/>
          <a:p>
            <a:pPr eaLnBrk="1" hangingPunct="1">
              <a:buFontTx/>
              <a:buNone/>
            </a:pPr>
            <a:r>
              <a:rPr lang="en-US" altLang="en-US" sz="2400"/>
              <a:t>Flightless birds are of greater mass than birds with wings used for flight.  Lower masses make it easier for birds to obtain loft at lower wind speeds. The flightless, fully terrestrial birds are the most massive of all bird species. Some soaring birds may be of larger mass than the swimming flightless penguins, but penguins have more mass for their size than vultures, condors, and eagles. </a:t>
            </a:r>
          </a:p>
          <a:p>
            <a:pPr eaLnBrk="1" hangingPunct="1">
              <a:buFontTx/>
              <a:buNone/>
            </a:pPr>
            <a:endParaRPr lang="en-US" altLang="en-US" sz="2400"/>
          </a:p>
        </p:txBody>
      </p:sp>
      <p:sp>
        <p:nvSpPr>
          <p:cNvPr id="26627" name="Slide Number Placeholder 3">
            <a:extLst>
              <a:ext uri="{FF2B5EF4-FFF2-40B4-BE49-F238E27FC236}">
                <a16:creationId xmlns:a16="http://schemas.microsoft.com/office/drawing/2014/main" id="{2BA53241-00A7-4446-AE3D-7A94CBC4D3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A307A1-E313-4BDC-84C2-407CF8CEF28F}" type="slidenum">
              <a:rPr lang="en-US" altLang="en-US"/>
              <a:pPr eaLnBrk="1" hangingPunct="1"/>
              <a:t>25</a:t>
            </a:fld>
            <a:endParaRPr lang="en-US" altLang="en-US"/>
          </a:p>
        </p:txBody>
      </p:sp>
      <p:sp>
        <p:nvSpPr>
          <p:cNvPr id="7" name="Action Button: Return 6">
            <a:hlinkClick r:id="" action="ppaction://hlinkshowjump?jump=lastslideviewed" highlightClick="1"/>
            <a:extLst>
              <a:ext uri="{FF2B5EF4-FFF2-40B4-BE49-F238E27FC236}">
                <a16:creationId xmlns:a16="http://schemas.microsoft.com/office/drawing/2014/main" id="{FB58BA1C-F0C3-4044-9DEA-9750F56515AD}"/>
              </a:ext>
            </a:extLst>
          </p:cNvPr>
          <p:cNvSpPr/>
          <p:nvPr/>
        </p:nvSpPr>
        <p:spPr>
          <a:xfrm>
            <a:off x="8077200" y="5257800"/>
            <a:ext cx="914400" cy="914400"/>
          </a:xfrm>
          <a:prstGeom prst="actionButtonReturn">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6629" name="Picture 7" descr="ostrich-in-Addo-Park-Eastern-Cape-South-Africa-WL">
            <a:extLst>
              <a:ext uri="{FF2B5EF4-FFF2-40B4-BE49-F238E27FC236}">
                <a16:creationId xmlns:a16="http://schemas.microsoft.com/office/drawing/2014/main" id="{BB5B9BE3-EDAB-4EE2-976C-7AD6069F98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0"/>
            <a:ext cx="2895600" cy="19589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30" name="Picture 8" descr="Rhea">
            <a:extLst>
              <a:ext uri="{FF2B5EF4-FFF2-40B4-BE49-F238E27FC236}">
                <a16:creationId xmlns:a16="http://schemas.microsoft.com/office/drawing/2014/main" id="{30122CE6-671E-4186-A662-0008353C3C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971800"/>
            <a:ext cx="2057400" cy="20272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31" name="Picture 9" descr="emu-info0">
            <a:extLst>
              <a:ext uri="{FF2B5EF4-FFF2-40B4-BE49-F238E27FC236}">
                <a16:creationId xmlns:a16="http://schemas.microsoft.com/office/drawing/2014/main" id="{B9E08654-2CFB-4412-AF28-45BBCAC73D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941638"/>
            <a:ext cx="2133600" cy="206851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32" name="TextBox 10">
            <a:extLst>
              <a:ext uri="{FF2B5EF4-FFF2-40B4-BE49-F238E27FC236}">
                <a16:creationId xmlns:a16="http://schemas.microsoft.com/office/drawing/2014/main" id="{904D4CAF-8F8F-4EE3-9436-A8B7B75D7787}"/>
              </a:ext>
            </a:extLst>
          </p:cNvPr>
          <p:cNvSpPr txBox="1">
            <a:spLocks noChangeArrowheads="1"/>
          </p:cNvSpPr>
          <p:nvPr/>
        </p:nvSpPr>
        <p:spPr bwMode="auto">
          <a:xfrm>
            <a:off x="152400" y="51816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From left to right: Ostriches (from Africa), rheas (from South America), and emus (from Australia) are all massive flightless birds.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F29C8D50-2C42-4CEF-B873-DB8460FDA0DA}"/>
              </a:ext>
            </a:extLst>
          </p:cNvPr>
          <p:cNvSpPr>
            <a:spLocks noGrp="1"/>
          </p:cNvSpPr>
          <p:nvPr>
            <p:ph idx="1"/>
          </p:nvPr>
        </p:nvSpPr>
        <p:spPr>
          <a:xfrm>
            <a:off x="457200" y="228600"/>
            <a:ext cx="8229600" cy="990600"/>
          </a:xfrm>
        </p:spPr>
        <p:txBody>
          <a:bodyPr/>
          <a:lstStyle/>
          <a:p>
            <a:pPr eaLnBrk="1" hangingPunct="1">
              <a:buFontTx/>
              <a:buNone/>
            </a:pPr>
            <a:r>
              <a:rPr lang="en-US" altLang="en-US" sz="2000"/>
              <a:t>Birds of large mass have difficulty getting off of the ground. They require fairly high wind speeds to do so, and thus usually start flight from perches. These birds soar/glide on warm thermal updrafts of air with wings spread to keep aloft. The largest of the soaring birds is the condor, which roosts where it can easily launch itself into flight with just a few wing beats.  Roost sites include large trees, snags, cliffs, and rocky outcrops. The song bird below has a mass of about 50g: the condor has a mass of 11,350g. The mass of a condor is thus 227 times greater than that of a typical song bird.</a:t>
            </a:r>
          </a:p>
          <a:p>
            <a:pPr eaLnBrk="1" hangingPunct="1">
              <a:buFontTx/>
              <a:buNone/>
            </a:pPr>
            <a:endParaRPr lang="en-US" altLang="en-US" sz="2000"/>
          </a:p>
        </p:txBody>
      </p:sp>
      <p:sp>
        <p:nvSpPr>
          <p:cNvPr id="27651" name="Slide Number Placeholder 3">
            <a:extLst>
              <a:ext uri="{FF2B5EF4-FFF2-40B4-BE49-F238E27FC236}">
                <a16:creationId xmlns:a16="http://schemas.microsoft.com/office/drawing/2014/main" id="{D029C517-E83C-490D-90D2-9708F27BFF4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6662BB-56D4-4ECE-9021-3ADC780288DF}" type="slidenum">
              <a:rPr lang="en-US" altLang="en-US"/>
              <a:pPr eaLnBrk="1" hangingPunct="1"/>
              <a:t>26</a:t>
            </a:fld>
            <a:endParaRPr lang="en-US" altLang="en-US"/>
          </a:p>
        </p:txBody>
      </p:sp>
      <p:sp>
        <p:nvSpPr>
          <p:cNvPr id="7" name="Action Button: Return 6">
            <a:hlinkClick r:id="" action="ppaction://hlinkshowjump?jump=lastslideviewed" highlightClick="1"/>
            <a:extLst>
              <a:ext uri="{FF2B5EF4-FFF2-40B4-BE49-F238E27FC236}">
                <a16:creationId xmlns:a16="http://schemas.microsoft.com/office/drawing/2014/main" id="{ADB4CD1C-8CC6-48D3-8391-6DE926B34C4B}"/>
              </a:ext>
            </a:extLst>
          </p:cNvPr>
          <p:cNvSpPr/>
          <p:nvPr/>
        </p:nvSpPr>
        <p:spPr>
          <a:xfrm>
            <a:off x="8077200" y="5715000"/>
            <a:ext cx="914400" cy="914400"/>
          </a:xfrm>
          <a:prstGeom prst="actionButtonReturn">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3" name="TextBox 10">
            <a:extLst>
              <a:ext uri="{FF2B5EF4-FFF2-40B4-BE49-F238E27FC236}">
                <a16:creationId xmlns:a16="http://schemas.microsoft.com/office/drawing/2014/main" id="{3ECE5DF7-1F89-4441-BAC4-D9C6A7BECB48}"/>
              </a:ext>
            </a:extLst>
          </p:cNvPr>
          <p:cNvSpPr txBox="1">
            <a:spLocks noChangeArrowheads="1"/>
          </p:cNvSpPr>
          <p:nvPr/>
        </p:nvSpPr>
        <p:spPr bwMode="auto">
          <a:xfrm>
            <a:off x="228600" y="5562600"/>
            <a:ext cx="7543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Birds that rely on soaring flight, like the condor (above left) are often much more massive than birds that rely on active flight, like songbirds (above right).</a:t>
            </a:r>
          </a:p>
        </p:txBody>
      </p:sp>
      <p:pic>
        <p:nvPicPr>
          <p:cNvPr id="27654" name="Picture 11" descr="Go to fullsize image">
            <a:extLst>
              <a:ext uri="{FF2B5EF4-FFF2-40B4-BE49-F238E27FC236}">
                <a16:creationId xmlns:a16="http://schemas.microsoft.com/office/drawing/2014/main" id="{0E7E722A-E311-458D-8054-E003DB2EBC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200400"/>
            <a:ext cx="3097213" cy="21907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655" name="Picture 12" descr="Condor3">
            <a:extLst>
              <a:ext uri="{FF2B5EF4-FFF2-40B4-BE49-F238E27FC236}">
                <a16:creationId xmlns:a16="http://schemas.microsoft.com/office/drawing/2014/main" id="{B1802B89-9639-4D34-BB37-21DF5654B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124200"/>
            <a:ext cx="2286000" cy="23622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a:extLst>
              <a:ext uri="{FF2B5EF4-FFF2-40B4-BE49-F238E27FC236}">
                <a16:creationId xmlns:a16="http://schemas.microsoft.com/office/drawing/2014/main" id="{0F40C0EA-6903-4AB8-BDB2-8926D37A2293}"/>
              </a:ext>
            </a:extLst>
          </p:cNvPr>
          <p:cNvSpPr>
            <a:spLocks noGrp="1"/>
          </p:cNvSpPr>
          <p:nvPr>
            <p:ph idx="1"/>
          </p:nvPr>
        </p:nvSpPr>
        <p:spPr>
          <a:xfrm>
            <a:off x="457200" y="228600"/>
            <a:ext cx="8229600" cy="990600"/>
          </a:xfrm>
        </p:spPr>
        <p:txBody>
          <a:bodyPr/>
          <a:lstStyle/>
          <a:p>
            <a:pPr eaLnBrk="1" hangingPunct="1"/>
            <a:r>
              <a:rPr lang="en-US" altLang="en-US" sz="2000"/>
              <a:t>Forest beetles, such as rhinoceros beetles are often quite massive, and flight is mostly restricted to searching for mates.  They are, in fact, unable to change direction in flight, and thus must crash into something and fall to the ground to change course. Scientists believe that the rhinoceros beetle is the strongest animal on earth for its size, something that permits it to be able to forage through heavy litter on the forest floor and dig underground, where it is safe from predators. Butterflies are active flyers that visit flowers. They definitely have less mass than the detritus-boring beetles. </a:t>
            </a:r>
            <a:r>
              <a:rPr lang="en-US" altLang="en-US" sz="2000" b="1"/>
              <a:t>Find the rhinoceros beetle and butterfly in your trunk</a:t>
            </a:r>
            <a:r>
              <a:rPr lang="en-US" altLang="en-US" sz="2000"/>
              <a:t>.</a:t>
            </a:r>
          </a:p>
          <a:p>
            <a:pPr eaLnBrk="1" hangingPunct="1">
              <a:buFontTx/>
              <a:buNone/>
            </a:pPr>
            <a:endParaRPr lang="en-US" altLang="en-US" sz="2000"/>
          </a:p>
        </p:txBody>
      </p:sp>
      <p:sp>
        <p:nvSpPr>
          <p:cNvPr id="28675" name="Slide Number Placeholder 3">
            <a:extLst>
              <a:ext uri="{FF2B5EF4-FFF2-40B4-BE49-F238E27FC236}">
                <a16:creationId xmlns:a16="http://schemas.microsoft.com/office/drawing/2014/main" id="{44A2705E-43A8-4736-82E8-3B9624C123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644A25-9514-4A45-B216-5953CD35532E}" type="slidenum">
              <a:rPr lang="en-US" altLang="en-US"/>
              <a:pPr eaLnBrk="1" hangingPunct="1"/>
              <a:t>27</a:t>
            </a:fld>
            <a:endParaRPr lang="en-US" altLang="en-US"/>
          </a:p>
        </p:txBody>
      </p:sp>
      <p:sp>
        <p:nvSpPr>
          <p:cNvPr id="7" name="Action Button: Return 6">
            <a:hlinkClick r:id="" action="ppaction://hlinkshowjump?jump=lastslideviewed" highlightClick="1"/>
            <a:extLst>
              <a:ext uri="{FF2B5EF4-FFF2-40B4-BE49-F238E27FC236}">
                <a16:creationId xmlns:a16="http://schemas.microsoft.com/office/drawing/2014/main" id="{CDC1287C-2805-4D58-951E-8E9C506E253F}"/>
              </a:ext>
            </a:extLst>
          </p:cNvPr>
          <p:cNvSpPr/>
          <p:nvPr/>
        </p:nvSpPr>
        <p:spPr>
          <a:xfrm>
            <a:off x="8077200" y="5715000"/>
            <a:ext cx="914400" cy="914400"/>
          </a:xfrm>
          <a:prstGeom prst="actionButtonReturn">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8677" name="Picture 7" descr="rhinocerosBeetle">
            <a:extLst>
              <a:ext uri="{FF2B5EF4-FFF2-40B4-BE49-F238E27FC236}">
                <a16:creationId xmlns:a16="http://schemas.microsoft.com/office/drawing/2014/main" id="{53A41DD0-B8AF-4490-95A5-44196495AB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29000"/>
            <a:ext cx="4032250" cy="29718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678" name="Picture 8" descr="butterfly">
            <a:extLst>
              <a:ext uri="{FF2B5EF4-FFF2-40B4-BE49-F238E27FC236}">
                <a16:creationId xmlns:a16="http://schemas.microsoft.com/office/drawing/2014/main" id="{443BFC69-10C3-43A4-806A-AECF67B796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429000"/>
            <a:ext cx="2884488" cy="293846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438AA6DB-3259-4613-BD8F-0E1EA4AB211E}"/>
              </a:ext>
            </a:extLst>
          </p:cNvPr>
          <p:cNvSpPr>
            <a:spLocks noGrp="1"/>
          </p:cNvSpPr>
          <p:nvPr>
            <p:ph idx="1"/>
          </p:nvPr>
        </p:nvSpPr>
        <p:spPr>
          <a:xfrm>
            <a:off x="457200" y="228600"/>
            <a:ext cx="8229600" cy="990600"/>
          </a:xfrm>
        </p:spPr>
        <p:txBody>
          <a:bodyPr/>
          <a:lstStyle/>
          <a:p>
            <a:pPr eaLnBrk="1" hangingPunct="1">
              <a:buFontTx/>
              <a:buNone/>
            </a:pPr>
            <a:r>
              <a:rPr lang="en-US" altLang="en-US" sz="2000"/>
              <a:t>Though centipedes and millipedes are closely related animals belonging to the Class Myriapoda, the centipedes (below left) are active predators that chase down their prey in high gear locomotion. They are of much less mass than the millipedes (below right), which are detritivores, feeding on rotting logs. The millipede is a low gear animal that has two pair of legs per segment compared to the centipede, which has only one pair of legs per body segment. The millipedes use their greater mass in generating digging power.</a:t>
            </a:r>
          </a:p>
          <a:p>
            <a:pPr eaLnBrk="1" hangingPunct="1">
              <a:buFontTx/>
              <a:buNone/>
            </a:pPr>
            <a:endParaRPr lang="en-US" altLang="en-US" sz="2000"/>
          </a:p>
        </p:txBody>
      </p:sp>
      <p:sp>
        <p:nvSpPr>
          <p:cNvPr id="29699" name="Slide Number Placeholder 3">
            <a:extLst>
              <a:ext uri="{FF2B5EF4-FFF2-40B4-BE49-F238E27FC236}">
                <a16:creationId xmlns:a16="http://schemas.microsoft.com/office/drawing/2014/main" id="{B18F6E83-3F14-4C52-B878-1A6C90049A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D707D9-588A-401E-9F99-531AAA6DC696}" type="slidenum">
              <a:rPr lang="en-US" altLang="en-US"/>
              <a:pPr eaLnBrk="1" hangingPunct="1"/>
              <a:t>28</a:t>
            </a:fld>
            <a:endParaRPr lang="en-US" altLang="en-US"/>
          </a:p>
        </p:txBody>
      </p:sp>
      <p:sp>
        <p:nvSpPr>
          <p:cNvPr id="7" name="Action Button: Return 6">
            <a:hlinkClick r:id="" action="ppaction://hlinkshowjump?jump=lastslideviewed" highlightClick="1"/>
            <a:extLst>
              <a:ext uri="{FF2B5EF4-FFF2-40B4-BE49-F238E27FC236}">
                <a16:creationId xmlns:a16="http://schemas.microsoft.com/office/drawing/2014/main" id="{3CC72F36-9E15-4DAE-957A-C340BBF4028F}"/>
              </a:ext>
            </a:extLst>
          </p:cNvPr>
          <p:cNvSpPr/>
          <p:nvPr/>
        </p:nvSpPr>
        <p:spPr>
          <a:xfrm>
            <a:off x="8077200" y="5715000"/>
            <a:ext cx="914400" cy="914400"/>
          </a:xfrm>
          <a:prstGeom prst="actionButtonReturn">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9701" name="Picture 9">
            <a:extLst>
              <a:ext uri="{FF2B5EF4-FFF2-40B4-BE49-F238E27FC236}">
                <a16:creationId xmlns:a16="http://schemas.microsoft.com/office/drawing/2014/main" id="{6D0F81D2-DAA1-458D-8DFB-568E56C3A8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474027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0" descr="Millipede01">
            <a:extLst>
              <a:ext uri="{FF2B5EF4-FFF2-40B4-BE49-F238E27FC236}">
                <a16:creationId xmlns:a16="http://schemas.microsoft.com/office/drawing/2014/main" id="{31E5C334-38BC-4E5B-BCB4-FC6C01665B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971800"/>
            <a:ext cx="3302000" cy="24717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D729B827-E145-4143-8568-53928EF054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6807A1-3D9C-4794-B9DC-7F08E0C602E8}" type="slidenum">
              <a:rPr lang="en-US" altLang="en-US"/>
              <a:pPr eaLnBrk="1" hangingPunct="1"/>
              <a:t>29</a:t>
            </a:fld>
            <a:endParaRPr lang="en-US" altLang="en-US"/>
          </a:p>
        </p:txBody>
      </p:sp>
      <p:sp>
        <p:nvSpPr>
          <p:cNvPr id="30723" name="Rectangle 2">
            <a:extLst>
              <a:ext uri="{FF2B5EF4-FFF2-40B4-BE49-F238E27FC236}">
                <a16:creationId xmlns:a16="http://schemas.microsoft.com/office/drawing/2014/main" id="{D5214A7C-D11D-4CB0-AE26-AFB01A1CAB99}"/>
              </a:ext>
            </a:extLst>
          </p:cNvPr>
          <p:cNvSpPr>
            <a:spLocks noGrp="1" noChangeArrowheads="1"/>
          </p:cNvSpPr>
          <p:nvPr>
            <p:ph type="title"/>
          </p:nvPr>
        </p:nvSpPr>
        <p:spPr>
          <a:xfrm>
            <a:off x="457200" y="76200"/>
            <a:ext cx="8229600" cy="762000"/>
          </a:xfrm>
          <a:solidFill>
            <a:srgbClr val="E04EBA"/>
          </a:solidFill>
          <a:ln w="38100">
            <a:solidFill>
              <a:schemeClr val="tx1"/>
            </a:solidFill>
            <a:miter lim="800000"/>
            <a:headEnd/>
            <a:tailEnd/>
          </a:ln>
        </p:spPr>
        <p:txBody>
          <a:bodyPr/>
          <a:lstStyle/>
          <a:p>
            <a:pPr eaLnBrk="1" hangingPunct="1"/>
            <a:r>
              <a:rPr lang="en-US" altLang="en-US" sz="2400" b="1"/>
              <a:t>Exercise 1a2. Ranking items based on travel time (Lower Grades)</a:t>
            </a:r>
            <a:endParaRPr lang="en-US" altLang="en-US" sz="2400"/>
          </a:p>
        </p:txBody>
      </p:sp>
      <p:sp>
        <p:nvSpPr>
          <p:cNvPr id="30724" name="Rectangle 3">
            <a:extLst>
              <a:ext uri="{FF2B5EF4-FFF2-40B4-BE49-F238E27FC236}">
                <a16:creationId xmlns:a16="http://schemas.microsoft.com/office/drawing/2014/main" id="{98DE5755-253C-4652-B137-BAADA9317CA3}"/>
              </a:ext>
            </a:extLst>
          </p:cNvPr>
          <p:cNvSpPr>
            <a:spLocks noGrp="1" noChangeArrowheads="1"/>
          </p:cNvSpPr>
          <p:nvPr>
            <p:ph type="body" idx="1"/>
          </p:nvPr>
        </p:nvSpPr>
        <p:spPr>
          <a:xfrm>
            <a:off x="457200" y="1066800"/>
            <a:ext cx="8229600" cy="762000"/>
          </a:xfrm>
        </p:spPr>
        <p:txBody>
          <a:bodyPr/>
          <a:lstStyle/>
          <a:p>
            <a:pPr eaLnBrk="1" hangingPunct="1">
              <a:buFontTx/>
              <a:buNone/>
            </a:pPr>
            <a:r>
              <a:rPr lang="en-US" altLang="en-US" sz="2400" b="1"/>
              <a:t>Q1</a:t>
            </a:r>
            <a:r>
              <a:rPr lang="en-US" altLang="en-US" sz="2400"/>
              <a:t>. For each item below, decide which of the two animals listed is the most massive.  Record your choice on the board at the front of the room.  Click the question mark button at the end of each set of choices to check your answers.</a:t>
            </a:r>
          </a:p>
          <a:p>
            <a:pPr eaLnBrk="1" hangingPunct="1">
              <a:buFontTx/>
              <a:buNone/>
            </a:pPr>
            <a:endParaRPr lang="en-US" altLang="en-US" sz="2400"/>
          </a:p>
          <a:p>
            <a:pPr eaLnBrk="1" hangingPunct="1"/>
            <a:r>
              <a:rPr lang="en-US" altLang="en-US" sz="2400"/>
              <a:t>A meat eater that ambushes its prey or a meat eater that chases its prey</a:t>
            </a:r>
          </a:p>
          <a:p>
            <a:pPr eaLnBrk="1" hangingPunct="1"/>
            <a:r>
              <a:rPr lang="en-US" altLang="en-US" sz="2400"/>
              <a:t>A bird with functional wings or a flightless bird such as an ostrich</a:t>
            </a:r>
          </a:p>
          <a:p>
            <a:pPr eaLnBrk="1" hangingPunct="1"/>
            <a:r>
              <a:rPr lang="en-US" altLang="en-US" sz="2400"/>
              <a:t>A soaring/gliding bird (such as a vulture) or a song bird </a:t>
            </a:r>
          </a:p>
          <a:p>
            <a:pPr eaLnBrk="1" hangingPunct="1"/>
            <a:r>
              <a:rPr lang="en-US" altLang="en-US" sz="2400"/>
              <a:t>A beetle that bores into rotting logs and litter on the forest floor or a butterfly that visits flowers</a:t>
            </a:r>
          </a:p>
          <a:p>
            <a:pPr eaLnBrk="1" hangingPunct="1"/>
            <a:r>
              <a:rPr lang="en-US" altLang="en-US" sz="2400"/>
              <a:t>A centipede or a millipede         </a:t>
            </a:r>
          </a:p>
          <a:p>
            <a:pPr eaLnBrk="1" hangingPunct="1"/>
            <a:endParaRPr lang="en-US" altLang="en-US" sz="1100"/>
          </a:p>
        </p:txBody>
      </p:sp>
      <p:sp>
        <p:nvSpPr>
          <p:cNvPr id="8" name="Action Button: Forward or Next 7">
            <a:hlinkClick r:id="" action="ppaction://hlinkshowjump?jump=nextslide" highlightClick="1"/>
            <a:extLst>
              <a:ext uri="{FF2B5EF4-FFF2-40B4-BE49-F238E27FC236}">
                <a16:creationId xmlns:a16="http://schemas.microsoft.com/office/drawing/2014/main" id="{C622DA1B-2FCA-4F4B-BF01-E6CEF34D0983}"/>
              </a:ext>
            </a:extLst>
          </p:cNvPr>
          <p:cNvSpPr/>
          <p:nvPr/>
        </p:nvSpPr>
        <p:spPr>
          <a:xfrm>
            <a:off x="7543800" y="5867400"/>
            <a:ext cx="731838" cy="731838"/>
          </a:xfrm>
          <a:prstGeom prst="actionButtonForwardNext">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ction Button: Help 6">
            <a:hlinkClick r:id="rId2" action="ppaction://hlinksldjump" highlightClick="1"/>
            <a:extLst>
              <a:ext uri="{FF2B5EF4-FFF2-40B4-BE49-F238E27FC236}">
                <a16:creationId xmlns:a16="http://schemas.microsoft.com/office/drawing/2014/main" id="{AA358056-2EC4-4B47-8C04-20A9E3BFF2A2}"/>
              </a:ext>
            </a:extLst>
          </p:cNvPr>
          <p:cNvSpPr/>
          <p:nvPr/>
        </p:nvSpPr>
        <p:spPr>
          <a:xfrm>
            <a:off x="3048000" y="3886200"/>
            <a:ext cx="274638" cy="274638"/>
          </a:xfrm>
          <a:prstGeom prst="actionButtonHelp">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Action Button: Help 11">
            <a:hlinkClick r:id="rId3" action="ppaction://hlinksldjump" highlightClick="1"/>
            <a:extLst>
              <a:ext uri="{FF2B5EF4-FFF2-40B4-BE49-F238E27FC236}">
                <a16:creationId xmlns:a16="http://schemas.microsoft.com/office/drawing/2014/main" id="{847C26AD-0D75-4E65-828C-A75C2358F39B}"/>
              </a:ext>
            </a:extLst>
          </p:cNvPr>
          <p:cNvSpPr/>
          <p:nvPr/>
        </p:nvSpPr>
        <p:spPr>
          <a:xfrm>
            <a:off x="2362200" y="4648200"/>
            <a:ext cx="274638" cy="274638"/>
          </a:xfrm>
          <a:prstGeom prst="actionButtonHelp">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Action Button: Help 12">
            <a:hlinkClick r:id="rId4" action="ppaction://hlinksldjump" highlightClick="1"/>
            <a:extLst>
              <a:ext uri="{FF2B5EF4-FFF2-40B4-BE49-F238E27FC236}">
                <a16:creationId xmlns:a16="http://schemas.microsoft.com/office/drawing/2014/main" id="{933B50DA-D131-4B24-9184-42CCB292F5E3}"/>
              </a:ext>
            </a:extLst>
          </p:cNvPr>
          <p:cNvSpPr/>
          <p:nvPr/>
        </p:nvSpPr>
        <p:spPr>
          <a:xfrm>
            <a:off x="8382000" y="5105400"/>
            <a:ext cx="274638" cy="274638"/>
          </a:xfrm>
          <a:prstGeom prst="actionButtonHelp">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ction Button: Help 13">
            <a:hlinkClick r:id="rId5" action="ppaction://hlinksldjump" highlightClick="1"/>
            <a:extLst>
              <a:ext uri="{FF2B5EF4-FFF2-40B4-BE49-F238E27FC236}">
                <a16:creationId xmlns:a16="http://schemas.microsoft.com/office/drawing/2014/main" id="{A55F3959-0BE3-4F4C-8792-B16DC98881C0}"/>
              </a:ext>
            </a:extLst>
          </p:cNvPr>
          <p:cNvSpPr/>
          <p:nvPr/>
        </p:nvSpPr>
        <p:spPr>
          <a:xfrm>
            <a:off x="6553200" y="5943600"/>
            <a:ext cx="274638" cy="274638"/>
          </a:xfrm>
          <a:prstGeom prst="actionButtonHelp">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Action Button: Help 14">
            <a:hlinkClick r:id="rId6" action="ppaction://hlinksldjump" highlightClick="1"/>
            <a:extLst>
              <a:ext uri="{FF2B5EF4-FFF2-40B4-BE49-F238E27FC236}">
                <a16:creationId xmlns:a16="http://schemas.microsoft.com/office/drawing/2014/main" id="{5ED2E411-F0B7-4B67-AD6B-EC4C3509AFFC}"/>
              </a:ext>
            </a:extLst>
          </p:cNvPr>
          <p:cNvSpPr/>
          <p:nvPr/>
        </p:nvSpPr>
        <p:spPr>
          <a:xfrm>
            <a:off x="4495800" y="6400800"/>
            <a:ext cx="274638" cy="274638"/>
          </a:xfrm>
          <a:prstGeom prst="actionButtonHelp">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a:extLst>
              <a:ext uri="{FF2B5EF4-FFF2-40B4-BE49-F238E27FC236}">
                <a16:creationId xmlns:a16="http://schemas.microsoft.com/office/drawing/2014/main" id="{B3469589-EB08-4AC6-9621-C55F57F94E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C16B78-C173-41ED-BD69-D6C8D033C59C}" type="slidenum">
              <a:rPr lang="en-US" altLang="en-US"/>
              <a:pPr eaLnBrk="1" hangingPunct="1"/>
              <a:t>3</a:t>
            </a:fld>
            <a:endParaRPr lang="en-US" altLang="en-US"/>
          </a:p>
        </p:txBody>
      </p:sp>
      <p:sp>
        <p:nvSpPr>
          <p:cNvPr id="3075" name="Rectangle 2">
            <a:extLst>
              <a:ext uri="{FF2B5EF4-FFF2-40B4-BE49-F238E27FC236}">
                <a16:creationId xmlns:a16="http://schemas.microsoft.com/office/drawing/2014/main" id="{665C8062-235E-4961-B670-5424CBB1DEE7}"/>
              </a:ext>
            </a:extLst>
          </p:cNvPr>
          <p:cNvSpPr>
            <a:spLocks noGrp="1" noChangeArrowheads="1"/>
          </p:cNvSpPr>
          <p:nvPr>
            <p:ph type="title"/>
          </p:nvPr>
        </p:nvSpPr>
        <p:spPr>
          <a:xfrm>
            <a:off x="381000" y="76200"/>
            <a:ext cx="8229600" cy="609600"/>
          </a:xfrm>
          <a:solidFill>
            <a:schemeClr val="bg1">
              <a:lumMod val="65000"/>
            </a:schemeClr>
          </a:solidFill>
          <a:ln w="38100">
            <a:solidFill>
              <a:schemeClr val="tx1"/>
            </a:solidFill>
          </a:ln>
        </p:spPr>
        <p:txBody>
          <a:bodyPr/>
          <a:lstStyle/>
          <a:p>
            <a:pPr eaLnBrk="1" hangingPunct="1">
              <a:defRPr/>
            </a:pPr>
            <a:r>
              <a:rPr lang="en-US" sz="3200" b="1" dirty="0"/>
              <a:t>Homepage</a:t>
            </a:r>
            <a:r>
              <a:rPr lang="en-US" sz="4000" dirty="0"/>
              <a:t>         </a:t>
            </a:r>
          </a:p>
        </p:txBody>
      </p:sp>
      <p:sp>
        <p:nvSpPr>
          <p:cNvPr id="4100" name="Rectangle 3">
            <a:extLst>
              <a:ext uri="{FF2B5EF4-FFF2-40B4-BE49-F238E27FC236}">
                <a16:creationId xmlns:a16="http://schemas.microsoft.com/office/drawing/2014/main" id="{3FE85BE8-7D31-477E-886B-68C1E427A681}"/>
              </a:ext>
            </a:extLst>
          </p:cNvPr>
          <p:cNvSpPr>
            <a:spLocks noGrp="1" noChangeArrowheads="1"/>
          </p:cNvSpPr>
          <p:nvPr>
            <p:ph type="body" idx="1"/>
          </p:nvPr>
        </p:nvSpPr>
        <p:spPr>
          <a:xfrm>
            <a:off x="381000" y="762000"/>
            <a:ext cx="8229600" cy="4525963"/>
          </a:xfrm>
        </p:spPr>
        <p:txBody>
          <a:bodyPr/>
          <a:lstStyle/>
          <a:p>
            <a:pPr eaLnBrk="1" hangingPunct="1">
              <a:buFont typeface="Wingdings" panose="05000000000000000000" pitchFamily="2" charset="2"/>
              <a:buNone/>
            </a:pPr>
            <a:r>
              <a:rPr lang="en-US" altLang="en-US" sz="2800" b="1">
                <a:solidFill>
                  <a:srgbClr val="FF0000"/>
                </a:solidFill>
              </a:rPr>
              <a:t>Click underlined text below to go to exercises and information!</a:t>
            </a:r>
          </a:p>
          <a:p>
            <a:pPr eaLnBrk="1" hangingPunct="1">
              <a:buFont typeface="Wingdings" panose="05000000000000000000" pitchFamily="2" charset="2"/>
              <a:buNone/>
            </a:pPr>
            <a:r>
              <a:rPr lang="en-US" altLang="en-US" sz="2400" b="1">
                <a:hlinkClick r:id="rId2" action="ppaction://hlinksldjump"/>
              </a:rPr>
              <a:t>Materials List</a:t>
            </a:r>
            <a:endParaRPr lang="en-US" altLang="en-US" sz="2400" b="1"/>
          </a:p>
          <a:p>
            <a:pPr eaLnBrk="1" hangingPunct="1">
              <a:buFont typeface="Wingdings" panose="05000000000000000000" pitchFamily="2" charset="2"/>
              <a:buNone/>
            </a:pPr>
            <a:r>
              <a:rPr lang="en-US" altLang="en-US" sz="2400" b="1">
                <a:hlinkClick r:id="rId3" action="ppaction://hlinksldjump"/>
              </a:rPr>
              <a:t>Introduction</a:t>
            </a:r>
            <a:endParaRPr lang="en-US" altLang="en-US" sz="2400" b="1"/>
          </a:p>
          <a:p>
            <a:pPr eaLnBrk="1" hangingPunct="1">
              <a:buFont typeface="Wingdings" panose="05000000000000000000" pitchFamily="2" charset="2"/>
              <a:buNone/>
            </a:pPr>
            <a:r>
              <a:rPr lang="en-US" altLang="en-US" sz="2400" b="1">
                <a:hlinkClick r:id="rId4" action="ppaction://hlinksldjump"/>
              </a:rPr>
              <a:t>Exercise 1: What is its mass?</a:t>
            </a:r>
            <a:endParaRPr lang="en-US" altLang="en-US" sz="2400" b="1"/>
          </a:p>
          <a:p>
            <a:pPr eaLnBrk="1" hangingPunct="1">
              <a:buFont typeface="Wingdings" panose="05000000000000000000" pitchFamily="2" charset="2"/>
              <a:buNone/>
            </a:pPr>
            <a:r>
              <a:rPr lang="en-US" altLang="en-US" sz="2400" b="1">
                <a:hlinkClick r:id="rId5" action="ppaction://hlinksldjump"/>
              </a:rPr>
              <a:t>Exercise 2: How is volume related to shape?</a:t>
            </a:r>
            <a:endParaRPr lang="en-US" altLang="en-US" sz="2400" b="1"/>
          </a:p>
          <a:p>
            <a:pPr eaLnBrk="1" hangingPunct="1">
              <a:buFont typeface="Wingdings" panose="05000000000000000000" pitchFamily="2" charset="2"/>
              <a:buNone/>
            </a:pPr>
            <a:r>
              <a:rPr lang="en-US" altLang="en-US" sz="2400" b="1">
                <a:hlinkClick r:id="rId6" action="ppaction://hlinksldjump"/>
              </a:rPr>
              <a:t>Exercise 3: Density</a:t>
            </a:r>
            <a:endParaRPr lang="en-US" altLang="en-US" sz="2400" b="1"/>
          </a:p>
          <a:p>
            <a:pPr eaLnBrk="1" hangingPunct="1">
              <a:buFontTx/>
              <a:buNone/>
            </a:pPr>
            <a:r>
              <a:rPr lang="en-US" altLang="en-US" sz="2400" b="1">
                <a:hlinkClick r:id="rId7" action="ppaction://hlinksldjump"/>
              </a:rPr>
              <a:t>Exercise 4: Exploring object size, shape, density, &amp; mass (Lower grades)</a:t>
            </a:r>
            <a:endParaRPr lang="en-US" altLang="en-US" sz="2400" b="1"/>
          </a:p>
          <a:p>
            <a:pPr eaLnBrk="1" hangingPunct="1">
              <a:buFont typeface="Wingdings" panose="05000000000000000000" pitchFamily="2" charset="2"/>
              <a:buNone/>
            </a:pPr>
            <a:r>
              <a:rPr lang="en-US" altLang="en-US" sz="2400" b="1">
                <a:hlinkClick r:id="rId8" action="ppaction://hlinksldjump"/>
              </a:rPr>
              <a:t>Suggested Reading</a:t>
            </a:r>
            <a:endParaRPr lang="en-US" altLang="en-US" sz="2400" b="1"/>
          </a:p>
          <a:p>
            <a:pPr eaLnBrk="1" hangingPunct="1">
              <a:buFont typeface="Wingdings" panose="05000000000000000000" pitchFamily="2" charset="2"/>
              <a:buNone/>
            </a:pPr>
            <a:r>
              <a:rPr lang="en-US" altLang="en-US" sz="2400" b="1">
                <a:hlinkClick r:id="rId9" action="ppaction://hlinksldjump"/>
              </a:rPr>
              <a:t>Links</a:t>
            </a:r>
            <a:endParaRPr lang="en-US" altLang="en-US" sz="2400" b="1"/>
          </a:p>
        </p:txBody>
      </p:sp>
      <p:sp>
        <p:nvSpPr>
          <p:cNvPr id="3077" name="AutoShape 4">
            <a:hlinkClick r:id="rId10" action="ppaction://hlinksldjump" highlightClick="1"/>
            <a:extLst>
              <a:ext uri="{FF2B5EF4-FFF2-40B4-BE49-F238E27FC236}">
                <a16:creationId xmlns:a16="http://schemas.microsoft.com/office/drawing/2014/main" id="{C5C4DB1A-0BBA-4003-BB00-A92709983A0C}"/>
              </a:ext>
            </a:extLst>
          </p:cNvPr>
          <p:cNvSpPr>
            <a:spLocks noChangeArrowheads="1"/>
          </p:cNvSpPr>
          <p:nvPr/>
        </p:nvSpPr>
        <p:spPr bwMode="auto">
          <a:xfrm>
            <a:off x="533400" y="6019800"/>
            <a:ext cx="762000" cy="661988"/>
          </a:xfrm>
          <a:prstGeom prst="actionButtonHome">
            <a:avLst/>
          </a:prstGeom>
          <a:solidFill>
            <a:schemeClr val="bg1">
              <a:lumMod val="65000"/>
            </a:schemeClr>
          </a:solidFill>
          <a:ln w="9525">
            <a:solidFill>
              <a:schemeClr val="tx1"/>
            </a:solidFill>
            <a:miter lim="800000"/>
            <a:headEnd/>
            <a:tailEnd/>
          </a:ln>
        </p:spPr>
        <p:txBody>
          <a:bodyPr wrap="none" anchor="ctr"/>
          <a:lstStyle/>
          <a:p>
            <a:pPr>
              <a:defRPr/>
            </a:pPr>
            <a:endParaRPr lang="en-US">
              <a:latin typeface="Arial" charset="0"/>
              <a:cs typeface="+mn-cs"/>
            </a:endParaRPr>
          </a:p>
        </p:txBody>
      </p:sp>
      <p:sp>
        <p:nvSpPr>
          <p:cNvPr id="4102" name="Text Box 5">
            <a:extLst>
              <a:ext uri="{FF2B5EF4-FFF2-40B4-BE49-F238E27FC236}">
                <a16:creationId xmlns:a16="http://schemas.microsoft.com/office/drawing/2014/main" id="{735F836E-6740-43E6-8BAB-AA00BE707AD0}"/>
              </a:ext>
            </a:extLst>
          </p:cNvPr>
          <p:cNvSpPr txBox="1">
            <a:spLocks noChangeArrowheads="1"/>
          </p:cNvSpPr>
          <p:nvPr/>
        </p:nvSpPr>
        <p:spPr bwMode="auto">
          <a:xfrm>
            <a:off x="1600200" y="5867400"/>
            <a:ext cx="71628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Click the house icon on slides where </a:t>
            </a:r>
          </a:p>
          <a:p>
            <a:pPr eaLnBrk="1" hangingPunct="1"/>
            <a:r>
              <a:rPr lang="en-US" altLang="en-US" sz="2400" b="1"/>
              <a:t>present to return to this page</a:t>
            </a:r>
            <a:r>
              <a:rPr lang="en-US" altLang="en-US" sz="1600" b="1"/>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C212AA2C-9439-421F-8BD3-F581701A81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EF9CA6-6D33-4434-9DC0-86479ACB11A8}" type="slidenum">
              <a:rPr lang="en-US" altLang="en-US"/>
              <a:pPr eaLnBrk="1" hangingPunct="1"/>
              <a:t>30</a:t>
            </a:fld>
            <a:endParaRPr lang="en-US" altLang="en-US"/>
          </a:p>
        </p:txBody>
      </p:sp>
      <p:sp>
        <p:nvSpPr>
          <p:cNvPr id="31747" name="Rectangle 2">
            <a:extLst>
              <a:ext uri="{FF2B5EF4-FFF2-40B4-BE49-F238E27FC236}">
                <a16:creationId xmlns:a16="http://schemas.microsoft.com/office/drawing/2014/main" id="{49F4B148-0F63-405D-928A-FF86420439B1}"/>
              </a:ext>
            </a:extLst>
          </p:cNvPr>
          <p:cNvSpPr>
            <a:spLocks noGrp="1" noChangeArrowheads="1"/>
          </p:cNvSpPr>
          <p:nvPr>
            <p:ph type="title"/>
          </p:nvPr>
        </p:nvSpPr>
        <p:spPr>
          <a:xfrm>
            <a:off x="457200" y="76200"/>
            <a:ext cx="8229600" cy="655638"/>
          </a:xfrm>
          <a:solidFill>
            <a:srgbClr val="E04EBA"/>
          </a:solidFill>
          <a:ln w="38100">
            <a:solidFill>
              <a:schemeClr val="tx1"/>
            </a:solidFill>
            <a:miter lim="800000"/>
            <a:headEnd/>
            <a:tailEnd/>
          </a:ln>
        </p:spPr>
        <p:txBody>
          <a:bodyPr/>
          <a:lstStyle/>
          <a:p>
            <a:pPr eaLnBrk="1" hangingPunct="1"/>
            <a:r>
              <a:rPr lang="en-US" altLang="en-US" sz="2400" b="1"/>
              <a:t>Exercise 1a1. Items of known mass (Higher Grades) </a:t>
            </a:r>
          </a:p>
        </p:txBody>
      </p:sp>
      <p:sp>
        <p:nvSpPr>
          <p:cNvPr id="9219" name="Rectangle 3">
            <a:extLst>
              <a:ext uri="{FF2B5EF4-FFF2-40B4-BE49-F238E27FC236}">
                <a16:creationId xmlns:a16="http://schemas.microsoft.com/office/drawing/2014/main" id="{6F5A399E-1DC7-4A15-9234-B105CB6A9587}"/>
              </a:ext>
            </a:extLst>
          </p:cNvPr>
          <p:cNvSpPr>
            <a:spLocks noGrp="1" noChangeArrowheads="1"/>
          </p:cNvSpPr>
          <p:nvPr>
            <p:ph type="body" idx="1"/>
          </p:nvPr>
        </p:nvSpPr>
        <p:spPr>
          <a:xfrm>
            <a:off x="457200" y="914400"/>
            <a:ext cx="8229600" cy="762000"/>
          </a:xfrm>
        </p:spPr>
        <p:txBody>
          <a:bodyPr/>
          <a:lstStyle/>
          <a:p>
            <a:pPr>
              <a:buFont typeface="Wingdings" panose="05000000000000000000" pitchFamily="2" charset="2"/>
              <a:buChar char="q"/>
            </a:pPr>
            <a:r>
              <a:rPr lang="en-US" altLang="en-US" sz="2400"/>
              <a:t>Load the most massive calibration weight into the cart while holding it at the starting line.</a:t>
            </a:r>
          </a:p>
          <a:p>
            <a:pPr>
              <a:buFont typeface="Wingdings" panose="05000000000000000000" pitchFamily="2" charset="2"/>
              <a:buChar char="q"/>
            </a:pPr>
            <a:r>
              <a:rPr lang="en-US" altLang="en-US" sz="2400"/>
              <a:t>When you are ready, start the stopwatch and let go of the cart simultaneously.</a:t>
            </a:r>
          </a:p>
          <a:p>
            <a:pPr>
              <a:buFont typeface="Wingdings" panose="05000000000000000000" pitchFamily="2" charset="2"/>
              <a:buChar char="q"/>
            </a:pPr>
            <a:r>
              <a:rPr lang="en-US" altLang="en-US" sz="2400"/>
              <a:t>Stop the stopwatch when the cart reaches the finish line.</a:t>
            </a:r>
          </a:p>
          <a:p>
            <a:pPr>
              <a:buFont typeface="Wingdings" panose="05000000000000000000" pitchFamily="2" charset="2"/>
              <a:buChar char="q"/>
            </a:pPr>
            <a:r>
              <a:rPr lang="en-US" altLang="en-US" sz="2400"/>
              <a:t>For each object, record the time it takes for the cart to travel the track, and the mass of the weight used.</a:t>
            </a:r>
          </a:p>
          <a:p>
            <a:pPr>
              <a:buFont typeface="Wingdings" panose="05000000000000000000" pitchFamily="2" charset="2"/>
              <a:buChar char="q"/>
            </a:pPr>
            <a:r>
              <a:rPr lang="en-US" altLang="en-US" sz="2400"/>
              <a:t>Repeat with each of the remaining weights. </a:t>
            </a:r>
          </a:p>
          <a:p>
            <a:pPr>
              <a:buFont typeface="Wingdings" panose="05000000000000000000" pitchFamily="2" charset="2"/>
              <a:buChar char="q"/>
            </a:pPr>
            <a:r>
              <a:rPr lang="en-US" altLang="en-US" sz="2400"/>
              <a:t>Establish a qualitative relationship between the time it takes the cart to travel the track, and the mass of the object in the cart.   </a:t>
            </a:r>
          </a:p>
          <a:p>
            <a:pPr>
              <a:buFont typeface="Wingdings" panose="05000000000000000000" pitchFamily="2" charset="2"/>
              <a:buChar char="q"/>
            </a:pPr>
            <a:r>
              <a:rPr lang="en-US" altLang="en-US" sz="2400"/>
              <a:t>Make a scatter plot of the mass, m, of the object in the cart versus the time, t, it took the cart to travel the track.  Label the x-axis t and the y-axis m.</a:t>
            </a:r>
          </a:p>
        </p:txBody>
      </p:sp>
      <p:sp>
        <p:nvSpPr>
          <p:cNvPr id="7" name="Rectangle 3">
            <a:extLst>
              <a:ext uri="{FF2B5EF4-FFF2-40B4-BE49-F238E27FC236}">
                <a16:creationId xmlns:a16="http://schemas.microsoft.com/office/drawing/2014/main" id="{8BE966DE-320A-4CD2-B498-43718F66FE3F}"/>
              </a:ext>
            </a:extLst>
          </p:cNvPr>
          <p:cNvSpPr txBox="1">
            <a:spLocks noChangeArrowheads="1"/>
          </p:cNvSpPr>
          <p:nvPr/>
        </p:nvSpPr>
        <p:spPr bwMode="auto">
          <a:xfrm>
            <a:off x="457200" y="2743200"/>
            <a:ext cx="6781800" cy="762000"/>
          </a:xfrm>
          <a:prstGeom prst="rect">
            <a:avLst/>
          </a:prstGeom>
          <a:noFill/>
          <a:ln w="9525">
            <a:noFill/>
            <a:miter lim="800000"/>
            <a:headEnd/>
            <a:tailEnd/>
          </a:ln>
          <a:effectLst/>
        </p:spPr>
        <p:txBody>
          <a:bodyPr/>
          <a:lstStyle/>
          <a:p>
            <a:pPr marL="342900" indent="-342900">
              <a:spcBef>
                <a:spcPct val="20000"/>
              </a:spcBef>
              <a:buFontTx/>
              <a:buChar char="•"/>
              <a:defRPr/>
            </a:pPr>
            <a:endParaRPr lang="en-US" sz="2800" kern="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311AF1EA-973F-4AC3-AF34-C8393BF1EEB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19FD14-2750-4F2B-9272-6C09B5168C34}" type="slidenum">
              <a:rPr lang="en-US" altLang="en-US"/>
              <a:pPr eaLnBrk="1" hangingPunct="1"/>
              <a:t>31</a:t>
            </a:fld>
            <a:endParaRPr lang="en-US" altLang="en-US"/>
          </a:p>
        </p:txBody>
      </p:sp>
      <p:sp>
        <p:nvSpPr>
          <p:cNvPr id="32771" name="Rectangle 2">
            <a:extLst>
              <a:ext uri="{FF2B5EF4-FFF2-40B4-BE49-F238E27FC236}">
                <a16:creationId xmlns:a16="http://schemas.microsoft.com/office/drawing/2014/main" id="{CDB7559D-F156-47A5-9A9B-9ADAA96873CE}"/>
              </a:ext>
            </a:extLst>
          </p:cNvPr>
          <p:cNvSpPr>
            <a:spLocks noGrp="1" noChangeArrowheads="1"/>
          </p:cNvSpPr>
          <p:nvPr>
            <p:ph type="title"/>
          </p:nvPr>
        </p:nvSpPr>
        <p:spPr>
          <a:xfrm>
            <a:off x="457200" y="76200"/>
            <a:ext cx="8229600" cy="838200"/>
          </a:xfrm>
          <a:solidFill>
            <a:srgbClr val="E04EBA"/>
          </a:solidFill>
          <a:ln w="38100">
            <a:solidFill>
              <a:schemeClr val="tx1"/>
            </a:solidFill>
            <a:miter lim="800000"/>
            <a:headEnd/>
            <a:tailEnd/>
          </a:ln>
        </p:spPr>
        <p:txBody>
          <a:bodyPr/>
          <a:lstStyle/>
          <a:p>
            <a:pPr eaLnBrk="1" hangingPunct="1"/>
            <a:r>
              <a:rPr lang="en-US" altLang="en-US" sz="2400" b="1"/>
              <a:t>Exercise 1a2. Obtaining the mass of unknowns using Newton’s laws of motion. (Higher Grades) </a:t>
            </a:r>
          </a:p>
        </p:txBody>
      </p:sp>
      <p:sp>
        <p:nvSpPr>
          <p:cNvPr id="9219" name="Rectangle 3">
            <a:extLst>
              <a:ext uri="{FF2B5EF4-FFF2-40B4-BE49-F238E27FC236}">
                <a16:creationId xmlns:a16="http://schemas.microsoft.com/office/drawing/2014/main" id="{97DFDFCA-3CA6-43E5-A371-D6AA7E221B8E}"/>
              </a:ext>
            </a:extLst>
          </p:cNvPr>
          <p:cNvSpPr>
            <a:spLocks noGrp="1" noChangeArrowheads="1"/>
          </p:cNvSpPr>
          <p:nvPr>
            <p:ph type="body" idx="1"/>
          </p:nvPr>
        </p:nvSpPr>
        <p:spPr>
          <a:xfrm>
            <a:off x="457200" y="990600"/>
            <a:ext cx="8229600" cy="762000"/>
          </a:xfrm>
        </p:spPr>
        <p:txBody>
          <a:bodyPr/>
          <a:lstStyle/>
          <a:p>
            <a:pPr>
              <a:buFont typeface="Wingdings" panose="05000000000000000000" pitchFamily="2" charset="2"/>
              <a:buChar char="q"/>
            </a:pPr>
            <a:r>
              <a:rPr lang="en-US" altLang="en-US" sz="2400"/>
              <a:t>In this exercise, you will calculate the mass of several objects using Newton’s laws of motion.  </a:t>
            </a:r>
          </a:p>
          <a:p>
            <a:pPr>
              <a:buFont typeface="Wingdings" panose="05000000000000000000" pitchFamily="2" charset="2"/>
              <a:buChar char="q"/>
            </a:pPr>
            <a:r>
              <a:rPr lang="en-US" altLang="en-US" sz="2400"/>
              <a:t>The </a:t>
            </a:r>
            <a:r>
              <a:rPr lang="en-US" altLang="en-US" sz="2400" b="1">
                <a:solidFill>
                  <a:srgbClr val="E04EBA"/>
                </a:solidFill>
              </a:rPr>
              <a:t>velocity</a:t>
            </a:r>
            <a:r>
              <a:rPr lang="en-US" altLang="en-US" sz="2400"/>
              <a:t> (speed and direction) of a body does not change unless the body is acted on by an external force.</a:t>
            </a:r>
          </a:p>
          <a:p>
            <a:pPr>
              <a:buFont typeface="Wingdings" panose="05000000000000000000" pitchFamily="2" charset="2"/>
              <a:buChar char="q"/>
            </a:pPr>
            <a:r>
              <a:rPr lang="en-US" altLang="en-US" sz="2400"/>
              <a:t>The net force acting on a body is equal to the product of the acceleration of the body and the mass of the body, that is, </a:t>
            </a:r>
          </a:p>
          <a:p>
            <a:pPr algn="ctr">
              <a:buFont typeface="Wingdings" panose="05000000000000000000" pitchFamily="2" charset="2"/>
              <a:buChar char="q"/>
            </a:pPr>
            <a:r>
              <a:rPr lang="en-US" altLang="en-US" sz="2400" b="1" i="1">
                <a:solidFill>
                  <a:srgbClr val="E04EBA"/>
                </a:solidFill>
              </a:rPr>
              <a:t>F = ma </a:t>
            </a:r>
          </a:p>
          <a:p>
            <a:pPr>
              <a:buFont typeface="Wingdings" panose="05000000000000000000" pitchFamily="2" charset="2"/>
              <a:buChar char="q"/>
            </a:pPr>
            <a:r>
              <a:rPr lang="en-US" altLang="en-US" sz="2400"/>
              <a:t>In this equation, mass, </a:t>
            </a:r>
            <a:r>
              <a:rPr lang="en-US" altLang="en-US" sz="2400" i="1"/>
              <a:t>m</a:t>
            </a:r>
            <a:r>
              <a:rPr lang="en-US" altLang="en-US" sz="2400"/>
              <a:t>, is measured in kg, and acceleration, </a:t>
            </a:r>
            <a:r>
              <a:rPr lang="en-US" altLang="en-US" sz="2400" i="1"/>
              <a:t>a</a:t>
            </a:r>
            <a:r>
              <a:rPr lang="en-US" altLang="en-US" sz="2400"/>
              <a:t>, is measured in m/s</a:t>
            </a:r>
            <a:r>
              <a:rPr lang="en-US" altLang="en-US" sz="2400" baseline="30000"/>
              <a:t>2</a:t>
            </a:r>
            <a:r>
              <a:rPr lang="en-US" altLang="en-US" sz="2400"/>
              <a:t>.  The units of force are thus measured in (kg∙m)/s</a:t>
            </a:r>
            <a:r>
              <a:rPr lang="en-US" altLang="en-US" sz="2400" baseline="30000"/>
              <a:t>2</a:t>
            </a:r>
            <a:r>
              <a:rPr lang="en-US" altLang="en-US" sz="2400"/>
              <a:t> </a:t>
            </a:r>
          </a:p>
          <a:p>
            <a:pPr>
              <a:buFont typeface="Wingdings" panose="05000000000000000000" pitchFamily="2" charset="2"/>
              <a:buChar char="q"/>
            </a:pPr>
            <a:r>
              <a:rPr lang="en-US" altLang="en-US" sz="2400"/>
              <a:t>If one body exerts a force on a second body, then the second body exerts a force of equal magnitude and opposite direction on the first body.</a:t>
            </a:r>
          </a:p>
        </p:txBody>
      </p:sp>
      <p:sp>
        <p:nvSpPr>
          <p:cNvPr id="7" name="Rectangle 3">
            <a:extLst>
              <a:ext uri="{FF2B5EF4-FFF2-40B4-BE49-F238E27FC236}">
                <a16:creationId xmlns:a16="http://schemas.microsoft.com/office/drawing/2014/main" id="{E16FDDFC-CC2F-47A0-A030-5F68EE7AA44D}"/>
              </a:ext>
            </a:extLst>
          </p:cNvPr>
          <p:cNvSpPr txBox="1">
            <a:spLocks noChangeArrowheads="1"/>
          </p:cNvSpPr>
          <p:nvPr/>
        </p:nvSpPr>
        <p:spPr bwMode="auto">
          <a:xfrm>
            <a:off x="457200" y="2743200"/>
            <a:ext cx="6781800" cy="762000"/>
          </a:xfrm>
          <a:prstGeom prst="rect">
            <a:avLst/>
          </a:prstGeom>
          <a:noFill/>
          <a:ln w="9525">
            <a:noFill/>
            <a:miter lim="800000"/>
            <a:headEnd/>
            <a:tailEnd/>
          </a:ln>
          <a:effectLst/>
        </p:spPr>
        <p:txBody>
          <a:bodyPr/>
          <a:lstStyle/>
          <a:p>
            <a:pPr marL="342900" indent="-342900">
              <a:spcBef>
                <a:spcPct val="20000"/>
              </a:spcBef>
              <a:buFontTx/>
              <a:buChar char="•"/>
              <a:defRPr/>
            </a:pPr>
            <a:endParaRPr lang="en-US" sz="2800" kern="0" dirty="0">
              <a:latin typeface="+mn-lt"/>
              <a:cs typeface="+mn-cs"/>
            </a:endParaRPr>
          </a:p>
        </p:txBody>
      </p:sp>
      <p:sp>
        <p:nvSpPr>
          <p:cNvPr id="32774" name="Rectangle 3">
            <a:extLst>
              <a:ext uri="{FF2B5EF4-FFF2-40B4-BE49-F238E27FC236}">
                <a16:creationId xmlns:a16="http://schemas.microsoft.com/office/drawing/2014/main" id="{A8878EDA-6161-4A9B-A224-578698E55E08}"/>
              </a:ext>
            </a:extLst>
          </p:cNvPr>
          <p:cNvSpPr>
            <a:spLocks noChangeArrowheads="1"/>
          </p:cNvSpPr>
          <p:nvPr/>
        </p:nvSpPr>
        <p:spPr bwMode="auto">
          <a:xfrm>
            <a:off x="457200" y="666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DDADE01C-AA32-49A3-8E45-CF6CA3D5414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553DB5-A00A-409D-BBDB-6B455425379E}" type="slidenum">
              <a:rPr lang="en-US" altLang="en-US"/>
              <a:pPr eaLnBrk="1" hangingPunct="1"/>
              <a:t>32</a:t>
            </a:fld>
            <a:endParaRPr lang="en-US" altLang="en-US"/>
          </a:p>
        </p:txBody>
      </p:sp>
      <p:sp>
        <p:nvSpPr>
          <p:cNvPr id="33795" name="Rectangle 2">
            <a:extLst>
              <a:ext uri="{FF2B5EF4-FFF2-40B4-BE49-F238E27FC236}">
                <a16:creationId xmlns:a16="http://schemas.microsoft.com/office/drawing/2014/main" id="{F51A164C-C388-4F17-839F-9BB022821D31}"/>
              </a:ext>
            </a:extLst>
          </p:cNvPr>
          <p:cNvSpPr>
            <a:spLocks noGrp="1" noChangeArrowheads="1"/>
          </p:cNvSpPr>
          <p:nvPr>
            <p:ph type="title"/>
          </p:nvPr>
        </p:nvSpPr>
        <p:spPr>
          <a:xfrm>
            <a:off x="457200" y="76200"/>
            <a:ext cx="8229600" cy="762000"/>
          </a:xfrm>
          <a:solidFill>
            <a:srgbClr val="E04EBA"/>
          </a:solidFill>
          <a:ln w="38100">
            <a:solidFill>
              <a:schemeClr val="tx1"/>
            </a:solidFill>
            <a:miter lim="800000"/>
            <a:headEnd/>
            <a:tailEnd/>
          </a:ln>
        </p:spPr>
        <p:txBody>
          <a:bodyPr/>
          <a:lstStyle/>
          <a:p>
            <a:pPr eaLnBrk="1" hangingPunct="1"/>
            <a:r>
              <a:rPr lang="en-US" altLang="en-US" sz="2400" b="1"/>
              <a:t>Exercise 1a2. Obtaining the mass of unknowns using Newton’s laws of motion. (Higher Grades) </a:t>
            </a:r>
          </a:p>
        </p:txBody>
      </p:sp>
      <p:sp>
        <p:nvSpPr>
          <p:cNvPr id="33796" name="Rectangle 3">
            <a:extLst>
              <a:ext uri="{FF2B5EF4-FFF2-40B4-BE49-F238E27FC236}">
                <a16:creationId xmlns:a16="http://schemas.microsoft.com/office/drawing/2014/main" id="{3125B5F6-FBE4-4F0F-8EA1-227DC588875B}"/>
              </a:ext>
            </a:extLst>
          </p:cNvPr>
          <p:cNvSpPr>
            <a:spLocks noGrp="1" noChangeArrowheads="1"/>
          </p:cNvSpPr>
          <p:nvPr>
            <p:ph type="body" idx="1"/>
          </p:nvPr>
        </p:nvSpPr>
        <p:spPr>
          <a:xfrm>
            <a:off x="228600" y="914400"/>
            <a:ext cx="8686800" cy="762000"/>
          </a:xfrm>
        </p:spPr>
        <p:txBody>
          <a:bodyPr/>
          <a:lstStyle/>
          <a:p>
            <a:pPr>
              <a:buFontTx/>
              <a:buNone/>
            </a:pPr>
            <a:r>
              <a:rPr lang="en-US" altLang="en-US" sz="2400" b="1"/>
              <a:t>Answer the following questions:</a:t>
            </a:r>
          </a:p>
          <a:p>
            <a:pPr>
              <a:buFontTx/>
              <a:buNone/>
            </a:pPr>
            <a:r>
              <a:rPr lang="en-US" altLang="en-US" sz="2400" b="1"/>
              <a:t>Q1. </a:t>
            </a:r>
            <a:r>
              <a:rPr lang="en-US" altLang="en-US" sz="2400"/>
              <a:t>Suppose two bodies have an acceleration of 8m/s</a:t>
            </a:r>
            <a:r>
              <a:rPr lang="en-US" altLang="en-US" sz="2400" baseline="30000"/>
              <a:t>2</a:t>
            </a:r>
            <a:r>
              <a:rPr lang="en-US" altLang="en-US" sz="2400"/>
              <a:t>.  The mass of the first body is 3g and the mass of the second body is 10g.  Find the force acting on both bodies.  Which body had a greater force acting upon it?   Make sure you find the answer using standard units of mass and force!</a:t>
            </a:r>
          </a:p>
          <a:p>
            <a:pPr>
              <a:buFontTx/>
              <a:buNone/>
            </a:pPr>
            <a:r>
              <a:rPr lang="en-US" altLang="en-US" sz="2400"/>
              <a:t> </a:t>
            </a:r>
            <a:r>
              <a:rPr lang="en-US" altLang="en-US" sz="2400" b="1"/>
              <a:t>Q2. </a:t>
            </a:r>
            <a:r>
              <a:rPr lang="en-US" altLang="en-US" sz="2400"/>
              <a:t>Rearrange the equation in Newton’s second law to solve for </a:t>
            </a:r>
            <a:r>
              <a:rPr lang="en-US" altLang="en-US" sz="2400" i="1"/>
              <a:t>a</a:t>
            </a:r>
            <a:r>
              <a:rPr lang="en-US" altLang="en-US" sz="2400"/>
              <a:t> in terms of </a:t>
            </a:r>
            <a:r>
              <a:rPr lang="en-US" altLang="en-US" sz="2400" i="1"/>
              <a:t>m</a:t>
            </a:r>
            <a:r>
              <a:rPr lang="en-US" altLang="en-US" sz="2400"/>
              <a:t> and </a:t>
            </a:r>
            <a:r>
              <a:rPr lang="en-US" altLang="en-US" sz="2400" i="1"/>
              <a:t>F</a:t>
            </a:r>
            <a:r>
              <a:rPr lang="en-US" altLang="en-US" sz="2400"/>
              <a:t>.  </a:t>
            </a:r>
          </a:p>
          <a:p>
            <a:pPr>
              <a:buFontTx/>
              <a:buNone/>
            </a:pPr>
            <a:r>
              <a:rPr lang="en-US" altLang="en-US" sz="2400"/>
              <a:t> </a:t>
            </a:r>
            <a:r>
              <a:rPr lang="en-US" altLang="en-US" sz="2400" b="1"/>
              <a:t>Q3. </a:t>
            </a:r>
            <a:r>
              <a:rPr lang="en-US" altLang="en-US" sz="2400"/>
              <a:t>Suppose that a force of 10(kg∙m)/s</a:t>
            </a:r>
            <a:r>
              <a:rPr lang="en-US" altLang="en-US" sz="2400" baseline="30000"/>
              <a:t>2</a:t>
            </a:r>
            <a:r>
              <a:rPr lang="en-US" altLang="en-US" sz="2400"/>
              <a:t> is applied to a body with a mass of 50g.  What is the acceleration of the body?  How much force would be needed to give a body with a mass of 100g the same acceleration?  Does this agree with our previous statements relating mass and acceleration?  Be careful with your units! </a:t>
            </a:r>
          </a:p>
          <a:p>
            <a:pPr>
              <a:buFontTx/>
              <a:buNone/>
            </a:pPr>
            <a:r>
              <a:rPr lang="en-US" altLang="en-US" sz="2400" b="1">
                <a:solidFill>
                  <a:srgbClr val="E04EBA"/>
                </a:solidFill>
              </a:rPr>
              <a:t>Answers are on the next slides!</a:t>
            </a:r>
          </a:p>
        </p:txBody>
      </p:sp>
      <p:sp>
        <p:nvSpPr>
          <p:cNvPr id="7" name="Rectangle 3">
            <a:extLst>
              <a:ext uri="{FF2B5EF4-FFF2-40B4-BE49-F238E27FC236}">
                <a16:creationId xmlns:a16="http://schemas.microsoft.com/office/drawing/2014/main" id="{00C4EABA-3F95-4887-9A5E-8A994AA624DD}"/>
              </a:ext>
            </a:extLst>
          </p:cNvPr>
          <p:cNvSpPr txBox="1">
            <a:spLocks noChangeArrowheads="1"/>
          </p:cNvSpPr>
          <p:nvPr/>
        </p:nvSpPr>
        <p:spPr bwMode="auto">
          <a:xfrm>
            <a:off x="457200" y="2743200"/>
            <a:ext cx="6781800" cy="762000"/>
          </a:xfrm>
          <a:prstGeom prst="rect">
            <a:avLst/>
          </a:prstGeom>
          <a:noFill/>
          <a:ln w="9525">
            <a:noFill/>
            <a:miter lim="800000"/>
            <a:headEnd/>
            <a:tailEnd/>
          </a:ln>
          <a:effectLst/>
        </p:spPr>
        <p:txBody>
          <a:bodyPr/>
          <a:lstStyle/>
          <a:p>
            <a:pPr marL="342900" indent="-342900">
              <a:spcBef>
                <a:spcPct val="20000"/>
              </a:spcBef>
              <a:buFontTx/>
              <a:buChar char="•"/>
              <a:defRPr/>
            </a:pPr>
            <a:endParaRPr lang="en-US" sz="2800" kern="0" dirty="0">
              <a:latin typeface="+mn-lt"/>
              <a:cs typeface="+mn-cs"/>
            </a:endParaRPr>
          </a:p>
        </p:txBody>
      </p:sp>
      <p:sp>
        <p:nvSpPr>
          <p:cNvPr id="33798" name="Rectangle 2">
            <a:extLst>
              <a:ext uri="{FF2B5EF4-FFF2-40B4-BE49-F238E27FC236}">
                <a16:creationId xmlns:a16="http://schemas.microsoft.com/office/drawing/2014/main" id="{417F4EAB-FAE9-4E0D-B2B2-0A82FB75E243}"/>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799" name="Rectangle 3">
            <a:extLst>
              <a:ext uri="{FF2B5EF4-FFF2-40B4-BE49-F238E27FC236}">
                <a16:creationId xmlns:a16="http://schemas.microsoft.com/office/drawing/2014/main" id="{ED6DDE45-1B05-4E4E-8488-54A177A6A51A}"/>
              </a:ext>
            </a:extLst>
          </p:cNvPr>
          <p:cNvSpPr>
            <a:spLocks noChangeArrowheads="1"/>
          </p:cNvSpPr>
          <p:nvPr/>
        </p:nvSpPr>
        <p:spPr bwMode="auto">
          <a:xfrm>
            <a:off x="457200" y="666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5">
            <a:extLst>
              <a:ext uri="{FF2B5EF4-FFF2-40B4-BE49-F238E27FC236}">
                <a16:creationId xmlns:a16="http://schemas.microsoft.com/office/drawing/2014/main" id="{22814ECF-5EB4-43BA-B197-257C4F187A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674F09-750C-4A34-9AE1-E3D7C5EE87A1}" type="slidenum">
              <a:rPr lang="en-US" altLang="en-US"/>
              <a:pPr eaLnBrk="1" hangingPunct="1"/>
              <a:t>33</a:t>
            </a:fld>
            <a:endParaRPr lang="en-US" altLang="en-US"/>
          </a:p>
        </p:txBody>
      </p:sp>
      <p:sp>
        <p:nvSpPr>
          <p:cNvPr id="34819" name="Rectangle 2">
            <a:extLst>
              <a:ext uri="{FF2B5EF4-FFF2-40B4-BE49-F238E27FC236}">
                <a16:creationId xmlns:a16="http://schemas.microsoft.com/office/drawing/2014/main" id="{395BAE21-36E1-4498-9C8D-06C4AE9365E1}"/>
              </a:ext>
            </a:extLst>
          </p:cNvPr>
          <p:cNvSpPr>
            <a:spLocks noGrp="1" noChangeArrowheads="1"/>
          </p:cNvSpPr>
          <p:nvPr>
            <p:ph type="title"/>
          </p:nvPr>
        </p:nvSpPr>
        <p:spPr>
          <a:xfrm>
            <a:off x="457200" y="76200"/>
            <a:ext cx="8229600" cy="533400"/>
          </a:xfrm>
          <a:solidFill>
            <a:srgbClr val="E04EBA"/>
          </a:solidFill>
          <a:ln w="38100">
            <a:solidFill>
              <a:schemeClr val="tx1"/>
            </a:solidFill>
            <a:miter lim="800000"/>
            <a:headEnd/>
            <a:tailEnd/>
          </a:ln>
        </p:spPr>
        <p:txBody>
          <a:bodyPr/>
          <a:lstStyle/>
          <a:p>
            <a:pPr eaLnBrk="1" hangingPunct="1"/>
            <a:r>
              <a:rPr lang="en-US" altLang="en-US" sz="2400" b="1"/>
              <a:t>Exercise 1a2. Answers (Higher Grades)</a:t>
            </a:r>
          </a:p>
        </p:txBody>
      </p:sp>
      <p:sp>
        <p:nvSpPr>
          <p:cNvPr id="9219" name="Rectangle 3">
            <a:extLst>
              <a:ext uri="{FF2B5EF4-FFF2-40B4-BE49-F238E27FC236}">
                <a16:creationId xmlns:a16="http://schemas.microsoft.com/office/drawing/2014/main" id="{9E4C6133-5BAC-4D44-A4F8-586C2B412027}"/>
              </a:ext>
            </a:extLst>
          </p:cNvPr>
          <p:cNvSpPr>
            <a:spLocks noGrp="1" noChangeArrowheads="1"/>
          </p:cNvSpPr>
          <p:nvPr>
            <p:ph type="body" idx="1"/>
          </p:nvPr>
        </p:nvSpPr>
        <p:spPr>
          <a:xfrm>
            <a:off x="381000" y="685800"/>
            <a:ext cx="8229600" cy="762000"/>
          </a:xfrm>
        </p:spPr>
        <p:txBody>
          <a:bodyPr/>
          <a:lstStyle/>
          <a:p>
            <a:pPr>
              <a:buFontTx/>
              <a:buNone/>
            </a:pPr>
            <a:r>
              <a:rPr lang="en-US" altLang="en-US" sz="2400" b="1"/>
              <a:t>Q1. </a:t>
            </a:r>
            <a:r>
              <a:rPr lang="en-US" altLang="en-US" sz="2400"/>
              <a:t>Suppose two bodies have an acceleration of 8m/s</a:t>
            </a:r>
            <a:r>
              <a:rPr lang="en-US" altLang="en-US" sz="2400" baseline="30000"/>
              <a:t>2</a:t>
            </a:r>
            <a:r>
              <a:rPr lang="en-US" altLang="en-US" sz="2400"/>
              <a:t>.  The mass of the first body is 3g and the mass of the second body is 10g.  Find the force acting on both bodies.  Which body had a greater force acting upon it?   Make sure you find the answer using standard units of mass and force!  </a:t>
            </a:r>
            <a:r>
              <a:rPr lang="en-US" altLang="en-US" sz="2400" b="1"/>
              <a:t>Click for the answer!</a:t>
            </a:r>
            <a:endParaRPr lang="en-US" altLang="en-US" sz="2400"/>
          </a:p>
          <a:p>
            <a:pPr>
              <a:buFont typeface="Wingdings" panose="05000000000000000000" pitchFamily="2" charset="2"/>
              <a:buChar char="q"/>
            </a:pPr>
            <a:r>
              <a:rPr lang="en-US" altLang="en-US" sz="2400" b="1"/>
              <a:t>The force on the first body is </a:t>
            </a:r>
            <a:r>
              <a:rPr lang="en-US" altLang="en-US" sz="2400" b="1" i="1">
                <a:solidFill>
                  <a:srgbClr val="E04EBA"/>
                </a:solidFill>
              </a:rPr>
              <a:t>8m/s</a:t>
            </a:r>
            <a:r>
              <a:rPr lang="en-US" altLang="en-US" sz="2400" b="1" i="1" baseline="30000">
                <a:solidFill>
                  <a:srgbClr val="E04EBA"/>
                </a:solidFill>
              </a:rPr>
              <a:t>2</a:t>
            </a:r>
            <a:r>
              <a:rPr lang="en-US" altLang="en-US" sz="2400" b="1" i="1">
                <a:solidFill>
                  <a:srgbClr val="E04EBA"/>
                </a:solidFill>
              </a:rPr>
              <a:t> × 0.003kg = 0.024 m·kg/s</a:t>
            </a:r>
            <a:r>
              <a:rPr lang="en-US" altLang="en-US" sz="2400" b="1" i="1" baseline="30000">
                <a:solidFill>
                  <a:srgbClr val="E04EBA"/>
                </a:solidFill>
              </a:rPr>
              <a:t>2</a:t>
            </a:r>
            <a:r>
              <a:rPr lang="en-US" altLang="en-US" sz="2400" b="1" i="1">
                <a:solidFill>
                  <a:srgbClr val="E04EBA"/>
                </a:solidFill>
              </a:rPr>
              <a:t>.</a:t>
            </a:r>
            <a:endParaRPr lang="en-US" altLang="en-US" sz="2400" b="1" i="1" baseline="30000">
              <a:solidFill>
                <a:srgbClr val="E04EBA"/>
              </a:solidFill>
            </a:endParaRPr>
          </a:p>
          <a:p>
            <a:pPr>
              <a:buFont typeface="Wingdings" panose="05000000000000000000" pitchFamily="2" charset="2"/>
              <a:buChar char="q"/>
            </a:pPr>
            <a:r>
              <a:rPr lang="en-US" altLang="en-US" sz="2400" b="1"/>
              <a:t>The force on the second body is </a:t>
            </a:r>
            <a:r>
              <a:rPr lang="en-US" altLang="en-US" sz="2400" b="1" i="1">
                <a:solidFill>
                  <a:srgbClr val="E04EBA"/>
                </a:solidFill>
              </a:rPr>
              <a:t>8m/s</a:t>
            </a:r>
            <a:r>
              <a:rPr lang="en-US" altLang="en-US" sz="2400" b="1" i="1" baseline="30000">
                <a:solidFill>
                  <a:srgbClr val="E04EBA"/>
                </a:solidFill>
              </a:rPr>
              <a:t>2</a:t>
            </a:r>
            <a:r>
              <a:rPr lang="en-US" altLang="en-US" sz="2400" b="1" i="1">
                <a:solidFill>
                  <a:srgbClr val="E04EBA"/>
                </a:solidFill>
              </a:rPr>
              <a:t> × 0.01kg = 0.08 m·kg/s</a:t>
            </a:r>
            <a:r>
              <a:rPr lang="en-US" altLang="en-US" sz="2400" b="1" i="1" baseline="30000">
                <a:solidFill>
                  <a:srgbClr val="E04EBA"/>
                </a:solidFill>
              </a:rPr>
              <a:t>2</a:t>
            </a:r>
            <a:r>
              <a:rPr lang="en-US" altLang="en-US" sz="2400" b="1">
                <a:solidFill>
                  <a:srgbClr val="E04EBA"/>
                </a:solidFill>
              </a:rPr>
              <a:t>.</a:t>
            </a:r>
          </a:p>
          <a:p>
            <a:pPr>
              <a:buFont typeface="Wingdings" panose="05000000000000000000" pitchFamily="2" charset="2"/>
              <a:buChar char="q"/>
            </a:pPr>
            <a:r>
              <a:rPr lang="en-US" altLang="en-US" sz="2400" b="1">
                <a:solidFill>
                  <a:srgbClr val="E04EBA"/>
                </a:solidFill>
              </a:rPr>
              <a:t>The force on the second body is greater.</a:t>
            </a:r>
          </a:p>
          <a:p>
            <a:pPr>
              <a:buFont typeface="Wingdings" panose="05000000000000000000" pitchFamily="2" charset="2"/>
              <a:buChar char="q"/>
            </a:pPr>
            <a:endParaRPr lang="en-US" altLang="en-US" sz="1600" b="1">
              <a:solidFill>
                <a:srgbClr val="E04EBA"/>
              </a:solidFill>
            </a:endParaRPr>
          </a:p>
          <a:p>
            <a:pPr>
              <a:buFontTx/>
              <a:buNone/>
            </a:pPr>
            <a:r>
              <a:rPr lang="en-US" altLang="en-US" sz="2400" b="1"/>
              <a:t>Q2. </a:t>
            </a:r>
            <a:r>
              <a:rPr lang="en-US" altLang="en-US" sz="2400"/>
              <a:t>Rearrange the equation in Newton’s second law to solve for </a:t>
            </a:r>
            <a:r>
              <a:rPr lang="en-US" altLang="en-US" sz="2400" i="1"/>
              <a:t>a</a:t>
            </a:r>
            <a:r>
              <a:rPr lang="en-US" altLang="en-US" sz="2400"/>
              <a:t> in terms of </a:t>
            </a:r>
            <a:r>
              <a:rPr lang="en-US" altLang="en-US" sz="2400" b="1" i="1"/>
              <a:t>m</a:t>
            </a:r>
            <a:r>
              <a:rPr lang="en-US" altLang="en-US" sz="2400"/>
              <a:t> and </a:t>
            </a:r>
            <a:r>
              <a:rPr lang="en-US" altLang="en-US" sz="2400" b="1" i="1"/>
              <a:t>F</a:t>
            </a:r>
            <a:r>
              <a:rPr lang="en-US" altLang="en-US" sz="2400"/>
              <a:t>.  </a:t>
            </a:r>
            <a:r>
              <a:rPr lang="en-US" altLang="en-US" sz="2400" b="1"/>
              <a:t>Click for the answer!</a:t>
            </a:r>
            <a:endParaRPr lang="en-US" altLang="en-US" sz="2400"/>
          </a:p>
          <a:p>
            <a:pPr algn="ctr">
              <a:buFontTx/>
              <a:buNone/>
            </a:pPr>
            <a:r>
              <a:rPr lang="en-US" altLang="en-US" sz="2400" b="1" i="1">
                <a:solidFill>
                  <a:srgbClr val="E04EBA"/>
                </a:solidFill>
              </a:rPr>
              <a:t>a=F/m </a:t>
            </a:r>
            <a:r>
              <a:rPr lang="en-US" altLang="en-US" sz="2400"/>
              <a:t> </a:t>
            </a:r>
            <a:endParaRPr lang="en-US" altLang="en-US" sz="1600"/>
          </a:p>
          <a:p>
            <a:pPr algn="ctr">
              <a:buFontTx/>
              <a:buNone/>
            </a:pPr>
            <a:endParaRPr lang="en-US" altLang="en-US" sz="1600"/>
          </a:p>
          <a:p>
            <a:pPr>
              <a:buFontTx/>
              <a:buNone/>
            </a:pPr>
            <a:r>
              <a:rPr lang="en-US" altLang="en-US" sz="1600"/>
              <a:t> </a:t>
            </a:r>
            <a:endParaRPr lang="en-US" altLang="en-US" sz="1600" b="1"/>
          </a:p>
        </p:txBody>
      </p:sp>
      <p:sp>
        <p:nvSpPr>
          <p:cNvPr id="7" name="Rectangle 3">
            <a:extLst>
              <a:ext uri="{FF2B5EF4-FFF2-40B4-BE49-F238E27FC236}">
                <a16:creationId xmlns:a16="http://schemas.microsoft.com/office/drawing/2014/main" id="{0239054B-6BC0-426C-BCFE-809E7CDA956C}"/>
              </a:ext>
            </a:extLst>
          </p:cNvPr>
          <p:cNvSpPr txBox="1">
            <a:spLocks noChangeArrowheads="1"/>
          </p:cNvSpPr>
          <p:nvPr/>
        </p:nvSpPr>
        <p:spPr bwMode="auto">
          <a:xfrm>
            <a:off x="457200" y="2743200"/>
            <a:ext cx="6781800" cy="762000"/>
          </a:xfrm>
          <a:prstGeom prst="rect">
            <a:avLst/>
          </a:prstGeom>
          <a:noFill/>
          <a:ln w="9525">
            <a:noFill/>
            <a:miter lim="800000"/>
            <a:headEnd/>
            <a:tailEnd/>
          </a:ln>
          <a:effectLst/>
        </p:spPr>
        <p:txBody>
          <a:bodyPr/>
          <a:lstStyle/>
          <a:p>
            <a:pPr marL="342900" indent="-342900">
              <a:spcBef>
                <a:spcPct val="20000"/>
              </a:spcBef>
              <a:buFontTx/>
              <a:buChar char="•"/>
              <a:defRPr/>
            </a:pPr>
            <a:endParaRPr lang="en-US" sz="2800" kern="0" dirty="0">
              <a:latin typeface="+mn-lt"/>
              <a:cs typeface="+mn-cs"/>
            </a:endParaRPr>
          </a:p>
        </p:txBody>
      </p:sp>
      <p:sp>
        <p:nvSpPr>
          <p:cNvPr id="34822" name="Rectangle 2">
            <a:extLst>
              <a:ext uri="{FF2B5EF4-FFF2-40B4-BE49-F238E27FC236}">
                <a16:creationId xmlns:a16="http://schemas.microsoft.com/office/drawing/2014/main" id="{C01BE166-BEEC-4F2C-91F4-4E166B4FA097}"/>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23" name="Rectangle 3">
            <a:extLst>
              <a:ext uri="{FF2B5EF4-FFF2-40B4-BE49-F238E27FC236}">
                <a16:creationId xmlns:a16="http://schemas.microsoft.com/office/drawing/2014/main" id="{A9F2B32B-3F5E-43DC-ABE1-1ADBF05C8A30}"/>
              </a:ext>
            </a:extLst>
          </p:cNvPr>
          <p:cNvSpPr>
            <a:spLocks noChangeArrowheads="1"/>
          </p:cNvSpPr>
          <p:nvPr/>
        </p:nvSpPr>
        <p:spPr bwMode="auto">
          <a:xfrm>
            <a:off x="457200" y="666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5">
            <a:extLst>
              <a:ext uri="{FF2B5EF4-FFF2-40B4-BE49-F238E27FC236}">
                <a16:creationId xmlns:a16="http://schemas.microsoft.com/office/drawing/2014/main" id="{DE3BC79E-42A4-4741-9643-9F5C1035B5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0064C7-E944-4627-93DE-316963938341}" type="slidenum">
              <a:rPr lang="en-US" altLang="en-US"/>
              <a:pPr eaLnBrk="1" hangingPunct="1"/>
              <a:t>34</a:t>
            </a:fld>
            <a:endParaRPr lang="en-US" altLang="en-US"/>
          </a:p>
        </p:txBody>
      </p:sp>
      <p:sp>
        <p:nvSpPr>
          <p:cNvPr id="35843" name="Rectangle 2">
            <a:extLst>
              <a:ext uri="{FF2B5EF4-FFF2-40B4-BE49-F238E27FC236}">
                <a16:creationId xmlns:a16="http://schemas.microsoft.com/office/drawing/2014/main" id="{3C5E57A3-9804-4FD6-B63B-5414AE8406E9}"/>
              </a:ext>
            </a:extLst>
          </p:cNvPr>
          <p:cNvSpPr>
            <a:spLocks noGrp="1" noChangeArrowheads="1"/>
          </p:cNvSpPr>
          <p:nvPr>
            <p:ph type="title"/>
          </p:nvPr>
        </p:nvSpPr>
        <p:spPr>
          <a:xfrm>
            <a:off x="457200" y="76200"/>
            <a:ext cx="8229600" cy="533400"/>
          </a:xfrm>
          <a:solidFill>
            <a:srgbClr val="E04EBA"/>
          </a:solidFill>
          <a:ln w="38100">
            <a:solidFill>
              <a:schemeClr val="tx1"/>
            </a:solidFill>
            <a:miter lim="800000"/>
            <a:headEnd/>
            <a:tailEnd/>
          </a:ln>
        </p:spPr>
        <p:txBody>
          <a:bodyPr/>
          <a:lstStyle/>
          <a:p>
            <a:pPr eaLnBrk="1" hangingPunct="1"/>
            <a:r>
              <a:rPr lang="en-US" altLang="en-US" sz="2400" b="1"/>
              <a:t>Exercise 1a2. Answers (Higher Grades)</a:t>
            </a:r>
          </a:p>
        </p:txBody>
      </p:sp>
      <p:sp>
        <p:nvSpPr>
          <p:cNvPr id="9219" name="Rectangle 3">
            <a:extLst>
              <a:ext uri="{FF2B5EF4-FFF2-40B4-BE49-F238E27FC236}">
                <a16:creationId xmlns:a16="http://schemas.microsoft.com/office/drawing/2014/main" id="{C7C7E998-1DA1-4FF5-91C8-B781BF1A5327}"/>
              </a:ext>
            </a:extLst>
          </p:cNvPr>
          <p:cNvSpPr>
            <a:spLocks noGrp="1" noChangeArrowheads="1"/>
          </p:cNvSpPr>
          <p:nvPr>
            <p:ph type="body" idx="1"/>
          </p:nvPr>
        </p:nvSpPr>
        <p:spPr>
          <a:xfrm>
            <a:off x="381000" y="685800"/>
            <a:ext cx="8229600" cy="762000"/>
          </a:xfrm>
        </p:spPr>
        <p:txBody>
          <a:bodyPr/>
          <a:lstStyle/>
          <a:p>
            <a:pPr>
              <a:buFontTx/>
              <a:buNone/>
            </a:pPr>
            <a:r>
              <a:rPr lang="en-US" altLang="en-US" sz="1600"/>
              <a:t> </a:t>
            </a:r>
            <a:r>
              <a:rPr lang="en-US" altLang="en-US" sz="2400" b="1"/>
              <a:t>Q3. </a:t>
            </a:r>
            <a:r>
              <a:rPr lang="en-US" altLang="en-US" sz="2400"/>
              <a:t>Suppose that a force of 10(kg∙m)/s</a:t>
            </a:r>
            <a:r>
              <a:rPr lang="en-US" altLang="en-US" sz="2400" baseline="30000"/>
              <a:t>2</a:t>
            </a:r>
            <a:r>
              <a:rPr lang="en-US" altLang="en-US" sz="2400"/>
              <a:t> is applied to a body with a mass of 50g.  What is the acceleration of the body?  How much force would be needed to give a body with a mass of 100g the same acceleration?  Does this agree with our previous statements relating mass and acceleration?  Be careful with your units!  </a:t>
            </a:r>
            <a:r>
              <a:rPr lang="en-US" altLang="en-US" sz="2400" b="1"/>
              <a:t>Click for the answer!</a:t>
            </a:r>
            <a:endParaRPr lang="en-US" altLang="en-US" sz="2400"/>
          </a:p>
          <a:p>
            <a:pPr>
              <a:buFont typeface="Wingdings" panose="05000000000000000000" pitchFamily="2" charset="2"/>
              <a:buChar char="q"/>
            </a:pPr>
            <a:r>
              <a:rPr lang="en-US" altLang="en-US" sz="2400" b="1"/>
              <a:t>The acceleration of the first body is </a:t>
            </a:r>
            <a:r>
              <a:rPr lang="en-US" altLang="en-US" sz="2400" b="1" i="1">
                <a:solidFill>
                  <a:srgbClr val="E04EBA"/>
                </a:solidFill>
              </a:rPr>
              <a:t>(10kg·m/s</a:t>
            </a:r>
            <a:r>
              <a:rPr lang="en-US" altLang="en-US" sz="2400" b="1" i="1" baseline="30000">
                <a:solidFill>
                  <a:srgbClr val="E04EBA"/>
                </a:solidFill>
              </a:rPr>
              <a:t>2</a:t>
            </a:r>
            <a:r>
              <a:rPr lang="en-US" altLang="en-US" sz="2400" b="1" i="1">
                <a:solidFill>
                  <a:srgbClr val="E04EBA"/>
                </a:solidFill>
              </a:rPr>
              <a:t>)/(0.05kg) = 200 m/s</a:t>
            </a:r>
            <a:r>
              <a:rPr lang="en-US" altLang="en-US" sz="2400" b="1" i="1" baseline="30000">
                <a:solidFill>
                  <a:srgbClr val="E04EBA"/>
                </a:solidFill>
              </a:rPr>
              <a:t>2</a:t>
            </a:r>
            <a:r>
              <a:rPr lang="en-US" altLang="en-US" sz="2400" b="1" i="1"/>
              <a:t>.</a:t>
            </a:r>
            <a:endParaRPr lang="en-US" altLang="en-US" sz="2400" b="1" i="1" baseline="30000"/>
          </a:p>
          <a:p>
            <a:pPr>
              <a:buFont typeface="Wingdings" panose="05000000000000000000" pitchFamily="2" charset="2"/>
              <a:buChar char="q"/>
            </a:pPr>
            <a:r>
              <a:rPr lang="en-US" altLang="en-US" sz="2400" b="1"/>
              <a:t>If a 100g body has an acceleration of 200 m/s</a:t>
            </a:r>
            <a:r>
              <a:rPr lang="en-US" altLang="en-US" sz="2400" b="1" baseline="30000"/>
              <a:t>2</a:t>
            </a:r>
            <a:r>
              <a:rPr lang="en-US" altLang="en-US" sz="2400" b="1"/>
              <a:t>, then the force on the body is</a:t>
            </a:r>
          </a:p>
          <a:p>
            <a:pPr algn="ctr">
              <a:buFontTx/>
              <a:buNone/>
            </a:pPr>
            <a:r>
              <a:rPr lang="en-US" altLang="en-US" sz="2400" b="1" i="1">
                <a:solidFill>
                  <a:srgbClr val="E04EBA"/>
                </a:solidFill>
              </a:rPr>
              <a:t>F = 0.1kg × 200 m/s</a:t>
            </a:r>
            <a:r>
              <a:rPr lang="en-US" altLang="en-US" sz="2400" b="1" i="1" baseline="30000">
                <a:solidFill>
                  <a:srgbClr val="E04EBA"/>
                </a:solidFill>
              </a:rPr>
              <a:t>2</a:t>
            </a:r>
            <a:r>
              <a:rPr lang="en-US" altLang="en-US" sz="2400" b="1" i="1">
                <a:solidFill>
                  <a:srgbClr val="E04EBA"/>
                </a:solidFill>
              </a:rPr>
              <a:t> = 20 kg·m/s</a:t>
            </a:r>
            <a:r>
              <a:rPr lang="en-US" altLang="en-US" sz="2400" b="1" i="1" baseline="30000">
                <a:solidFill>
                  <a:srgbClr val="E04EBA"/>
                </a:solidFill>
              </a:rPr>
              <a:t>2</a:t>
            </a:r>
            <a:r>
              <a:rPr lang="en-US" altLang="en-US" sz="2400" b="1"/>
              <a:t>.</a:t>
            </a:r>
          </a:p>
          <a:p>
            <a:pPr>
              <a:buFont typeface="Wingdings" panose="05000000000000000000" pitchFamily="2" charset="2"/>
              <a:buChar char="q"/>
            </a:pPr>
            <a:r>
              <a:rPr lang="en-US" altLang="en-US" sz="2400" b="1"/>
              <a:t>Therefore, it takes twice as much force to give a 100g body the same acceleration as a 50g body!</a:t>
            </a:r>
          </a:p>
        </p:txBody>
      </p:sp>
      <p:sp>
        <p:nvSpPr>
          <p:cNvPr id="7" name="Rectangle 3">
            <a:extLst>
              <a:ext uri="{FF2B5EF4-FFF2-40B4-BE49-F238E27FC236}">
                <a16:creationId xmlns:a16="http://schemas.microsoft.com/office/drawing/2014/main" id="{F7DA602D-E656-49EE-B2BD-D07FB34D3CB9}"/>
              </a:ext>
            </a:extLst>
          </p:cNvPr>
          <p:cNvSpPr txBox="1">
            <a:spLocks noChangeArrowheads="1"/>
          </p:cNvSpPr>
          <p:nvPr/>
        </p:nvSpPr>
        <p:spPr bwMode="auto">
          <a:xfrm>
            <a:off x="457200" y="2743200"/>
            <a:ext cx="6781800" cy="762000"/>
          </a:xfrm>
          <a:prstGeom prst="rect">
            <a:avLst/>
          </a:prstGeom>
          <a:noFill/>
          <a:ln w="9525">
            <a:noFill/>
            <a:miter lim="800000"/>
            <a:headEnd/>
            <a:tailEnd/>
          </a:ln>
          <a:effectLst/>
        </p:spPr>
        <p:txBody>
          <a:bodyPr/>
          <a:lstStyle/>
          <a:p>
            <a:pPr marL="342900" indent="-342900">
              <a:spcBef>
                <a:spcPct val="20000"/>
              </a:spcBef>
              <a:buFontTx/>
              <a:buChar char="•"/>
              <a:defRPr/>
            </a:pPr>
            <a:endParaRPr lang="en-US" sz="2800" kern="0" dirty="0">
              <a:latin typeface="+mn-lt"/>
              <a:cs typeface="+mn-cs"/>
            </a:endParaRPr>
          </a:p>
        </p:txBody>
      </p:sp>
      <p:sp>
        <p:nvSpPr>
          <p:cNvPr id="35846" name="Rectangle 2">
            <a:extLst>
              <a:ext uri="{FF2B5EF4-FFF2-40B4-BE49-F238E27FC236}">
                <a16:creationId xmlns:a16="http://schemas.microsoft.com/office/drawing/2014/main" id="{93C0E99D-6DA4-4FD8-933A-06F5A0F3926D}"/>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47" name="Rectangle 3">
            <a:extLst>
              <a:ext uri="{FF2B5EF4-FFF2-40B4-BE49-F238E27FC236}">
                <a16:creationId xmlns:a16="http://schemas.microsoft.com/office/drawing/2014/main" id="{F88566F2-68AE-435A-B516-0E6F5B0EBC44}"/>
              </a:ext>
            </a:extLst>
          </p:cNvPr>
          <p:cNvSpPr>
            <a:spLocks noChangeArrowheads="1"/>
          </p:cNvSpPr>
          <p:nvPr/>
        </p:nvSpPr>
        <p:spPr bwMode="auto">
          <a:xfrm>
            <a:off x="457200" y="666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43485428-05AB-45EE-8CDA-B29E708C87D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D669DD-1EAE-471B-A860-86B712BE8AE8}" type="slidenum">
              <a:rPr lang="en-US" altLang="en-US"/>
              <a:pPr eaLnBrk="1" hangingPunct="1"/>
              <a:t>35</a:t>
            </a:fld>
            <a:endParaRPr lang="en-US" altLang="en-US"/>
          </a:p>
        </p:txBody>
      </p:sp>
      <p:sp>
        <p:nvSpPr>
          <p:cNvPr id="36867" name="Rectangle 2">
            <a:extLst>
              <a:ext uri="{FF2B5EF4-FFF2-40B4-BE49-F238E27FC236}">
                <a16:creationId xmlns:a16="http://schemas.microsoft.com/office/drawing/2014/main" id="{D5E4CA58-B6B7-42E4-AEBF-F171A19CE39C}"/>
              </a:ext>
            </a:extLst>
          </p:cNvPr>
          <p:cNvSpPr>
            <a:spLocks noGrp="1" noChangeArrowheads="1"/>
          </p:cNvSpPr>
          <p:nvPr>
            <p:ph type="title"/>
          </p:nvPr>
        </p:nvSpPr>
        <p:spPr>
          <a:xfrm>
            <a:off x="457200" y="76200"/>
            <a:ext cx="8229600" cy="762000"/>
          </a:xfrm>
          <a:solidFill>
            <a:srgbClr val="E04EBA"/>
          </a:solidFill>
          <a:ln w="38100">
            <a:solidFill>
              <a:schemeClr val="tx1"/>
            </a:solidFill>
            <a:miter lim="800000"/>
            <a:headEnd/>
            <a:tailEnd/>
          </a:ln>
        </p:spPr>
        <p:txBody>
          <a:bodyPr/>
          <a:lstStyle/>
          <a:p>
            <a:pPr eaLnBrk="1" hangingPunct="1"/>
            <a:r>
              <a:rPr lang="en-US" altLang="en-US" sz="2400" b="1"/>
              <a:t>Exercise 1a2. Obtaining the mass of unknowns using Newton’s laws of motion. (Higher Grades) </a:t>
            </a:r>
          </a:p>
        </p:txBody>
      </p:sp>
      <p:sp>
        <p:nvSpPr>
          <p:cNvPr id="9219" name="Rectangle 3">
            <a:extLst>
              <a:ext uri="{FF2B5EF4-FFF2-40B4-BE49-F238E27FC236}">
                <a16:creationId xmlns:a16="http://schemas.microsoft.com/office/drawing/2014/main" id="{D1F8D30C-A1D0-4AED-9644-BE18E4716703}"/>
              </a:ext>
            </a:extLst>
          </p:cNvPr>
          <p:cNvSpPr>
            <a:spLocks noGrp="1" noChangeArrowheads="1"/>
          </p:cNvSpPr>
          <p:nvPr>
            <p:ph type="body" idx="1"/>
          </p:nvPr>
        </p:nvSpPr>
        <p:spPr>
          <a:xfrm>
            <a:off x="228600" y="914400"/>
            <a:ext cx="8610600" cy="762000"/>
          </a:xfrm>
        </p:spPr>
        <p:txBody>
          <a:bodyPr/>
          <a:lstStyle/>
          <a:p>
            <a:pPr>
              <a:buFont typeface="Wingdings" panose="05000000000000000000" pitchFamily="2" charset="2"/>
              <a:buChar char="q"/>
            </a:pPr>
            <a:r>
              <a:rPr lang="en-US" altLang="en-US" sz="2400"/>
              <a:t>Identify small objects from around the room that will fit in the cart’s well and run in the same experiment you completed under </a:t>
            </a:r>
            <a:r>
              <a:rPr lang="en-US" altLang="en-US" sz="2400" b="1"/>
              <a:t>Exercise 1a </a:t>
            </a:r>
            <a:r>
              <a:rPr lang="en-US" altLang="en-US" sz="2400"/>
              <a:t>with each one. </a:t>
            </a:r>
          </a:p>
          <a:p>
            <a:pPr>
              <a:buFont typeface="Wingdings" panose="05000000000000000000" pitchFamily="2" charset="2"/>
              <a:buChar char="q"/>
            </a:pPr>
            <a:r>
              <a:rPr lang="en-US" altLang="en-US" sz="2400"/>
              <a:t>Record your results in a table that has the name of each object in the first column, the time it took to travel the track in the 2</a:t>
            </a:r>
            <a:r>
              <a:rPr lang="en-US" altLang="en-US" sz="2400" baseline="30000"/>
              <a:t>nd</a:t>
            </a:r>
            <a:r>
              <a:rPr lang="en-US" altLang="en-US" sz="2400"/>
              <a:t> column and a blank column entitled object’s mass.</a:t>
            </a:r>
          </a:p>
          <a:p>
            <a:pPr>
              <a:buFont typeface="Wingdings" panose="05000000000000000000" pitchFamily="2" charset="2"/>
              <a:buChar char="q"/>
            </a:pPr>
            <a:r>
              <a:rPr lang="en-US" altLang="en-US" sz="2400"/>
              <a:t>Rank these objects along with the calibration weights in a list from least massive to most massive. (The class might vote on the relative position of each item).</a:t>
            </a:r>
          </a:p>
          <a:p>
            <a:pPr>
              <a:buFont typeface="Wingdings" panose="05000000000000000000" pitchFamily="2" charset="2"/>
              <a:buChar char="q"/>
            </a:pPr>
            <a:r>
              <a:rPr lang="en-US" altLang="en-US" sz="2400"/>
              <a:t>Go to the next slide for some information that can help you calculate the masses of your chosen objects.</a:t>
            </a:r>
          </a:p>
        </p:txBody>
      </p:sp>
      <p:sp>
        <p:nvSpPr>
          <p:cNvPr id="7" name="Rectangle 3">
            <a:extLst>
              <a:ext uri="{FF2B5EF4-FFF2-40B4-BE49-F238E27FC236}">
                <a16:creationId xmlns:a16="http://schemas.microsoft.com/office/drawing/2014/main" id="{812790C5-D6B3-4120-80BA-ED787182026F}"/>
              </a:ext>
            </a:extLst>
          </p:cNvPr>
          <p:cNvSpPr txBox="1">
            <a:spLocks noChangeArrowheads="1"/>
          </p:cNvSpPr>
          <p:nvPr/>
        </p:nvSpPr>
        <p:spPr bwMode="auto">
          <a:xfrm>
            <a:off x="457200" y="2743200"/>
            <a:ext cx="6781800" cy="762000"/>
          </a:xfrm>
          <a:prstGeom prst="rect">
            <a:avLst/>
          </a:prstGeom>
          <a:noFill/>
          <a:ln w="9525">
            <a:noFill/>
            <a:miter lim="800000"/>
            <a:headEnd/>
            <a:tailEnd/>
          </a:ln>
          <a:effectLst/>
        </p:spPr>
        <p:txBody>
          <a:bodyPr/>
          <a:lstStyle/>
          <a:p>
            <a:pPr marL="342900" indent="-342900">
              <a:spcBef>
                <a:spcPct val="20000"/>
              </a:spcBef>
              <a:buFontTx/>
              <a:buChar char="•"/>
              <a:defRPr/>
            </a:pPr>
            <a:endParaRPr lang="en-US" sz="2800" kern="0" dirty="0">
              <a:latin typeface="+mn-lt"/>
              <a:cs typeface="+mn-cs"/>
            </a:endParaRPr>
          </a:p>
        </p:txBody>
      </p:sp>
      <p:sp>
        <p:nvSpPr>
          <p:cNvPr id="36870" name="Rectangle 2">
            <a:extLst>
              <a:ext uri="{FF2B5EF4-FFF2-40B4-BE49-F238E27FC236}">
                <a16:creationId xmlns:a16="http://schemas.microsoft.com/office/drawing/2014/main" id="{01B53657-C8B1-40F3-9844-AF30FC33E29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71" name="Rectangle 3">
            <a:extLst>
              <a:ext uri="{FF2B5EF4-FFF2-40B4-BE49-F238E27FC236}">
                <a16:creationId xmlns:a16="http://schemas.microsoft.com/office/drawing/2014/main" id="{7F828941-B8D7-402D-8747-1F05E12F2E0B}"/>
              </a:ext>
            </a:extLst>
          </p:cNvPr>
          <p:cNvSpPr>
            <a:spLocks noChangeArrowheads="1"/>
          </p:cNvSpPr>
          <p:nvPr/>
        </p:nvSpPr>
        <p:spPr bwMode="auto">
          <a:xfrm>
            <a:off x="457200" y="666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 name="Action Button: Forward or Next 7">
            <a:hlinkClick r:id="" action="ppaction://hlinkshowjump?jump=nextslide" highlightClick="1"/>
            <a:extLst>
              <a:ext uri="{FF2B5EF4-FFF2-40B4-BE49-F238E27FC236}">
                <a16:creationId xmlns:a16="http://schemas.microsoft.com/office/drawing/2014/main" id="{B86489FF-EF95-4352-8CA3-62D15A94EB9F}"/>
              </a:ext>
            </a:extLst>
          </p:cNvPr>
          <p:cNvSpPr/>
          <p:nvPr/>
        </p:nvSpPr>
        <p:spPr>
          <a:xfrm>
            <a:off x="8229600" y="5867400"/>
            <a:ext cx="731838" cy="731838"/>
          </a:xfrm>
          <a:prstGeom prst="actionButtonForwardNext">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a:extLst>
              <a:ext uri="{FF2B5EF4-FFF2-40B4-BE49-F238E27FC236}">
                <a16:creationId xmlns:a16="http://schemas.microsoft.com/office/drawing/2014/main" id="{7C6CC9E2-F429-4411-9D1A-9CB55475B6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9D03E6-2D61-4A98-A9E3-E17250F58648}" type="slidenum">
              <a:rPr lang="en-US" altLang="en-US"/>
              <a:pPr eaLnBrk="1" hangingPunct="1"/>
              <a:t>36</a:t>
            </a:fld>
            <a:endParaRPr lang="en-US" altLang="en-US"/>
          </a:p>
        </p:txBody>
      </p:sp>
      <p:sp>
        <p:nvSpPr>
          <p:cNvPr id="37891" name="Rectangle 2">
            <a:extLst>
              <a:ext uri="{FF2B5EF4-FFF2-40B4-BE49-F238E27FC236}">
                <a16:creationId xmlns:a16="http://schemas.microsoft.com/office/drawing/2014/main" id="{C51CB2AD-3A6B-4AA9-A414-5FE01CC75573}"/>
              </a:ext>
            </a:extLst>
          </p:cNvPr>
          <p:cNvSpPr>
            <a:spLocks noGrp="1" noChangeArrowheads="1"/>
          </p:cNvSpPr>
          <p:nvPr>
            <p:ph type="title"/>
          </p:nvPr>
        </p:nvSpPr>
        <p:spPr>
          <a:xfrm>
            <a:off x="457200" y="76200"/>
            <a:ext cx="8229600" cy="762000"/>
          </a:xfrm>
          <a:solidFill>
            <a:srgbClr val="E04EBA"/>
          </a:solidFill>
          <a:ln w="38100">
            <a:solidFill>
              <a:schemeClr val="tx1"/>
            </a:solidFill>
            <a:miter lim="800000"/>
            <a:headEnd/>
            <a:tailEnd/>
          </a:ln>
        </p:spPr>
        <p:txBody>
          <a:bodyPr/>
          <a:lstStyle/>
          <a:p>
            <a:pPr eaLnBrk="1" hangingPunct="1"/>
            <a:r>
              <a:rPr lang="en-US" altLang="en-US" sz="2400" b="1"/>
              <a:t>Exercise 1a2. Obtaining the mass of unknowns using Newton’s laws of motion. (Higher Grades) </a:t>
            </a:r>
          </a:p>
        </p:txBody>
      </p:sp>
      <p:sp>
        <p:nvSpPr>
          <p:cNvPr id="9219" name="Rectangle 3">
            <a:extLst>
              <a:ext uri="{FF2B5EF4-FFF2-40B4-BE49-F238E27FC236}">
                <a16:creationId xmlns:a16="http://schemas.microsoft.com/office/drawing/2014/main" id="{E3FE3ECB-538B-45C1-B838-5A81EBB24F03}"/>
              </a:ext>
            </a:extLst>
          </p:cNvPr>
          <p:cNvSpPr>
            <a:spLocks noGrp="1" noChangeArrowheads="1"/>
          </p:cNvSpPr>
          <p:nvPr>
            <p:ph type="body" idx="1"/>
          </p:nvPr>
        </p:nvSpPr>
        <p:spPr>
          <a:xfrm>
            <a:off x="228600" y="914400"/>
            <a:ext cx="8610600" cy="762000"/>
          </a:xfrm>
        </p:spPr>
        <p:txBody>
          <a:bodyPr/>
          <a:lstStyle/>
          <a:p>
            <a:pPr>
              <a:buFont typeface="Wingdings" pitchFamily="2" charset="2"/>
              <a:buChar char="q"/>
              <a:defRPr/>
            </a:pPr>
            <a:r>
              <a:rPr lang="en-US" sz="2400" dirty="0"/>
              <a:t>The following items of information are needed to determine the mass of each object. </a:t>
            </a:r>
          </a:p>
          <a:p>
            <a:pPr lvl="1">
              <a:buFont typeface="Wingdings" pitchFamily="2" charset="2"/>
              <a:buChar char="q"/>
              <a:defRPr/>
            </a:pPr>
            <a:r>
              <a:rPr lang="en-US" sz="2400" b="1" u="sng" dirty="0">
                <a:ea typeface="+mn-ea"/>
                <a:cs typeface="+mn-cs"/>
              </a:rPr>
              <a:t>The acceleration due to gravity:</a:t>
            </a:r>
            <a:r>
              <a:rPr lang="en-US" sz="2400" b="1" dirty="0"/>
              <a:t> 9.81 m/s</a:t>
            </a:r>
            <a:r>
              <a:rPr lang="en-US" sz="2400" b="1" baseline="30000" dirty="0"/>
              <a:t>2</a:t>
            </a:r>
            <a:r>
              <a:rPr lang="en-US" sz="2400" b="1" dirty="0">
                <a:ea typeface="+mn-ea"/>
                <a:cs typeface="+mn-cs"/>
              </a:rPr>
              <a:t> </a:t>
            </a:r>
            <a:r>
              <a:rPr lang="en-US" sz="2400" dirty="0">
                <a:ea typeface="+mn-ea"/>
                <a:cs typeface="+mn-cs"/>
              </a:rPr>
              <a:t>(m = meters &amp; s = seconds)</a:t>
            </a:r>
          </a:p>
          <a:p>
            <a:pPr lvl="1">
              <a:buFont typeface="Wingdings" pitchFamily="2" charset="2"/>
              <a:buChar char="q"/>
              <a:defRPr/>
            </a:pPr>
            <a:r>
              <a:rPr lang="en-US" sz="2400" b="1" u="sng" dirty="0">
                <a:ea typeface="+mn-ea"/>
                <a:cs typeface="+mn-cs"/>
              </a:rPr>
              <a:t>The mass of the cart</a:t>
            </a:r>
            <a:r>
              <a:rPr lang="en-US" sz="2400" b="1" u="sng" dirty="0"/>
              <a:t>:</a:t>
            </a:r>
            <a:r>
              <a:rPr lang="en-US" sz="2400" b="1" dirty="0"/>
              <a:t> 56 g = 0.056 kg</a:t>
            </a:r>
            <a:endParaRPr lang="en-US" sz="2400" b="1" dirty="0">
              <a:ea typeface="+mn-ea"/>
              <a:cs typeface="+mn-cs"/>
            </a:endParaRPr>
          </a:p>
          <a:p>
            <a:pPr lvl="1">
              <a:buFont typeface="Wingdings" pitchFamily="2" charset="2"/>
              <a:buChar char="q"/>
              <a:defRPr/>
            </a:pPr>
            <a:r>
              <a:rPr lang="en-US" sz="2400" b="1" u="sng" dirty="0">
                <a:ea typeface="+mn-ea"/>
                <a:cs typeface="+mn-cs"/>
              </a:rPr>
              <a:t>The mass of the calibration weight</a:t>
            </a:r>
            <a:r>
              <a:rPr lang="en-US" sz="2400" b="1" u="sng" dirty="0"/>
              <a:t> :</a:t>
            </a:r>
            <a:r>
              <a:rPr lang="en-US" sz="2400" b="1" dirty="0"/>
              <a:t> </a:t>
            </a:r>
            <a:r>
              <a:rPr lang="en-US" sz="2400" dirty="0"/>
              <a:t>0.05 kg</a:t>
            </a:r>
            <a:endParaRPr lang="en-US" sz="2400" dirty="0">
              <a:ea typeface="+mn-ea"/>
              <a:cs typeface="+mn-cs"/>
            </a:endParaRPr>
          </a:p>
          <a:p>
            <a:pPr lvl="1">
              <a:buFont typeface="Wingdings" pitchFamily="2" charset="2"/>
              <a:buChar char="q"/>
              <a:defRPr/>
            </a:pPr>
            <a:r>
              <a:rPr lang="en-US" sz="2400" b="1" u="sng" dirty="0">
                <a:ea typeface="+mn-ea"/>
                <a:cs typeface="+mn-cs"/>
              </a:rPr>
              <a:t>The time, t</a:t>
            </a:r>
            <a:r>
              <a:rPr lang="en-US" sz="2400" b="1" u="sng" baseline="-25000" dirty="0">
                <a:ea typeface="+mn-ea"/>
                <a:cs typeface="+mn-cs"/>
              </a:rPr>
              <a:t>1</a:t>
            </a:r>
            <a:r>
              <a:rPr lang="en-US" sz="2400" b="1" u="sng" dirty="0">
                <a:ea typeface="+mn-ea"/>
                <a:cs typeface="+mn-cs"/>
              </a:rPr>
              <a:t>, it takes the cart to travel the track.</a:t>
            </a:r>
            <a:r>
              <a:rPr lang="en-US" sz="2400" dirty="0">
                <a:ea typeface="+mn-ea"/>
                <a:cs typeface="+mn-cs"/>
              </a:rPr>
              <a:t>  (Note:  </a:t>
            </a:r>
            <a:r>
              <a:rPr lang="en-US" sz="2400" b="1" dirty="0" err="1">
                <a:ea typeface="+mn-ea"/>
                <a:cs typeface="+mn-cs"/>
              </a:rPr>
              <a:t>d</a:t>
            </a:r>
            <a:r>
              <a:rPr lang="en-US" sz="2400" b="1" baseline="-25000" dirty="0" err="1">
                <a:ea typeface="+mn-ea"/>
                <a:cs typeface="+mn-cs"/>
              </a:rPr>
              <a:t>track</a:t>
            </a:r>
            <a:r>
              <a:rPr lang="en-US" sz="2400" dirty="0">
                <a:ea typeface="+mn-ea"/>
                <a:cs typeface="+mn-cs"/>
              </a:rPr>
              <a:t> should be measured in meters).</a:t>
            </a:r>
            <a:endParaRPr lang="en-US" sz="2400" dirty="0"/>
          </a:p>
        </p:txBody>
      </p:sp>
      <p:sp>
        <p:nvSpPr>
          <p:cNvPr id="7" name="Rectangle 3">
            <a:extLst>
              <a:ext uri="{FF2B5EF4-FFF2-40B4-BE49-F238E27FC236}">
                <a16:creationId xmlns:a16="http://schemas.microsoft.com/office/drawing/2014/main" id="{EA822610-9285-480A-B2FB-A52206DE1FA6}"/>
              </a:ext>
            </a:extLst>
          </p:cNvPr>
          <p:cNvSpPr txBox="1">
            <a:spLocks noChangeArrowheads="1"/>
          </p:cNvSpPr>
          <p:nvPr/>
        </p:nvSpPr>
        <p:spPr bwMode="auto">
          <a:xfrm>
            <a:off x="457200" y="2743200"/>
            <a:ext cx="6781800" cy="762000"/>
          </a:xfrm>
          <a:prstGeom prst="rect">
            <a:avLst/>
          </a:prstGeom>
          <a:noFill/>
          <a:ln w="9525">
            <a:noFill/>
            <a:miter lim="800000"/>
            <a:headEnd/>
            <a:tailEnd/>
          </a:ln>
          <a:effectLst/>
        </p:spPr>
        <p:txBody>
          <a:bodyPr/>
          <a:lstStyle/>
          <a:p>
            <a:pPr marL="342900" indent="-342900">
              <a:spcBef>
                <a:spcPct val="20000"/>
              </a:spcBef>
              <a:buFontTx/>
              <a:buChar char="•"/>
              <a:defRPr/>
            </a:pPr>
            <a:endParaRPr lang="en-US" sz="2800" kern="0" dirty="0">
              <a:latin typeface="+mn-lt"/>
              <a:cs typeface="+mn-cs"/>
            </a:endParaRPr>
          </a:p>
        </p:txBody>
      </p:sp>
      <p:sp>
        <p:nvSpPr>
          <p:cNvPr id="37894" name="Rectangle 2">
            <a:extLst>
              <a:ext uri="{FF2B5EF4-FFF2-40B4-BE49-F238E27FC236}">
                <a16:creationId xmlns:a16="http://schemas.microsoft.com/office/drawing/2014/main" id="{901C86B2-03D3-4076-ABDB-11464DD09777}"/>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895" name="Rectangle 3">
            <a:extLst>
              <a:ext uri="{FF2B5EF4-FFF2-40B4-BE49-F238E27FC236}">
                <a16:creationId xmlns:a16="http://schemas.microsoft.com/office/drawing/2014/main" id="{24728861-7272-40AC-BA86-51E97FBF1E52}"/>
              </a:ext>
            </a:extLst>
          </p:cNvPr>
          <p:cNvSpPr>
            <a:spLocks noChangeArrowheads="1"/>
          </p:cNvSpPr>
          <p:nvPr/>
        </p:nvSpPr>
        <p:spPr bwMode="auto">
          <a:xfrm>
            <a:off x="457200" y="666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 name="Action Button: Forward or Next 7">
            <a:hlinkClick r:id="" action="ppaction://hlinkshowjump?jump=nextslide" highlightClick="1"/>
            <a:extLst>
              <a:ext uri="{FF2B5EF4-FFF2-40B4-BE49-F238E27FC236}">
                <a16:creationId xmlns:a16="http://schemas.microsoft.com/office/drawing/2014/main" id="{759C0072-0D0A-415C-92A0-74CE111ECAB2}"/>
              </a:ext>
            </a:extLst>
          </p:cNvPr>
          <p:cNvSpPr/>
          <p:nvPr/>
        </p:nvSpPr>
        <p:spPr>
          <a:xfrm>
            <a:off x="8229600" y="5867400"/>
            <a:ext cx="731838" cy="731838"/>
          </a:xfrm>
          <a:prstGeom prst="actionButtonForwardNext">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Slide Number Placeholder 5">
            <a:extLst>
              <a:ext uri="{FF2B5EF4-FFF2-40B4-BE49-F238E27FC236}">
                <a16:creationId xmlns:a16="http://schemas.microsoft.com/office/drawing/2014/main" id="{CA08AF1E-4204-451C-97A5-A5F5411059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64379A-589C-46FD-898F-BC26F86F673D}" type="slidenum">
              <a:rPr lang="en-US" altLang="en-US"/>
              <a:pPr eaLnBrk="1" hangingPunct="1"/>
              <a:t>37</a:t>
            </a:fld>
            <a:endParaRPr lang="en-US" altLang="en-US"/>
          </a:p>
        </p:txBody>
      </p:sp>
      <p:sp>
        <p:nvSpPr>
          <p:cNvPr id="38915" name="Rectangle 2">
            <a:extLst>
              <a:ext uri="{FF2B5EF4-FFF2-40B4-BE49-F238E27FC236}">
                <a16:creationId xmlns:a16="http://schemas.microsoft.com/office/drawing/2014/main" id="{F03F2F17-71A5-4639-8667-9761CE12DD3E}"/>
              </a:ext>
            </a:extLst>
          </p:cNvPr>
          <p:cNvSpPr>
            <a:spLocks noGrp="1" noChangeArrowheads="1"/>
          </p:cNvSpPr>
          <p:nvPr>
            <p:ph type="title"/>
          </p:nvPr>
        </p:nvSpPr>
        <p:spPr>
          <a:xfrm>
            <a:off x="457200" y="76200"/>
            <a:ext cx="8229600" cy="762000"/>
          </a:xfrm>
          <a:solidFill>
            <a:srgbClr val="E04EBA"/>
          </a:solidFill>
          <a:ln w="38100">
            <a:solidFill>
              <a:schemeClr val="tx1"/>
            </a:solidFill>
            <a:miter lim="800000"/>
            <a:headEnd/>
            <a:tailEnd/>
          </a:ln>
        </p:spPr>
        <p:txBody>
          <a:bodyPr/>
          <a:lstStyle/>
          <a:p>
            <a:pPr eaLnBrk="1" hangingPunct="1"/>
            <a:r>
              <a:rPr lang="en-US" altLang="en-US" sz="2400" b="1"/>
              <a:t>Exercise 1a2. Obtaining the mass of unknowns using Newton’s laws of motion. (Higher Grades) </a:t>
            </a:r>
          </a:p>
        </p:txBody>
      </p:sp>
      <p:sp>
        <p:nvSpPr>
          <p:cNvPr id="9219" name="Rectangle 3">
            <a:extLst>
              <a:ext uri="{FF2B5EF4-FFF2-40B4-BE49-F238E27FC236}">
                <a16:creationId xmlns:a16="http://schemas.microsoft.com/office/drawing/2014/main" id="{48AA81D4-2246-4E5A-BAE8-1B44B2750E06}"/>
              </a:ext>
            </a:extLst>
          </p:cNvPr>
          <p:cNvSpPr>
            <a:spLocks noGrp="1" noChangeArrowheads="1"/>
          </p:cNvSpPr>
          <p:nvPr>
            <p:ph type="body" idx="1"/>
          </p:nvPr>
        </p:nvSpPr>
        <p:spPr>
          <a:xfrm>
            <a:off x="457200" y="914400"/>
            <a:ext cx="8229600" cy="762000"/>
          </a:xfrm>
        </p:spPr>
        <p:txBody>
          <a:bodyPr/>
          <a:lstStyle/>
          <a:p>
            <a:pPr>
              <a:buFont typeface="Wingdings" panose="05000000000000000000" pitchFamily="2" charset="2"/>
              <a:buChar char="q"/>
            </a:pPr>
            <a:r>
              <a:rPr lang="en-US" altLang="en-US" sz="2400"/>
              <a:t>Now we are ready to calculate the mass of each object.  Since the cart and the weight are joined by a string and pulley, any change in the position of the string results in an equal change in the position of the cart.  So, the acceleration of the cart is equal to that of the string.  We will call this the system acceleration and denote it as </a:t>
            </a:r>
            <a:r>
              <a:rPr lang="en-US" altLang="en-US" sz="2400" b="1"/>
              <a:t>a</a:t>
            </a:r>
            <a:r>
              <a:rPr lang="en-US" altLang="en-US" sz="2400" b="1" baseline="-25000"/>
              <a:t>s</a:t>
            </a:r>
            <a:r>
              <a:rPr lang="en-US" altLang="en-US" sz="2400"/>
              <a:t>.</a:t>
            </a:r>
          </a:p>
          <a:p>
            <a:pPr>
              <a:buFont typeface="Wingdings" panose="05000000000000000000" pitchFamily="2" charset="2"/>
              <a:buChar char="q"/>
            </a:pPr>
            <a:r>
              <a:rPr lang="en-US" altLang="en-US" sz="2400" b="1"/>
              <a:t>Step 1.</a:t>
            </a:r>
            <a:r>
              <a:rPr lang="en-US" altLang="en-US" sz="2400"/>
              <a:t> </a:t>
            </a:r>
            <a:r>
              <a:rPr lang="en-US" altLang="en-US" sz="2400" b="1"/>
              <a:t>Calculate the system acceleration, a</a:t>
            </a:r>
            <a:r>
              <a:rPr lang="en-US" altLang="en-US" sz="2400" b="1" baseline="-25000"/>
              <a:t>s</a:t>
            </a:r>
            <a:r>
              <a:rPr lang="en-US" altLang="en-US" sz="2400" b="1"/>
              <a:t>.</a:t>
            </a:r>
            <a:endParaRPr lang="en-US" altLang="en-US" sz="2400"/>
          </a:p>
          <a:p>
            <a:pPr>
              <a:buFont typeface="Wingdings" panose="05000000000000000000" pitchFamily="2" charset="2"/>
              <a:buChar char="q"/>
            </a:pPr>
            <a:r>
              <a:rPr lang="en-US" altLang="en-US" sz="2400"/>
              <a:t>When an object is accelerating, the relationship between the distance the object has traveled and the object’s acceleration is: </a:t>
            </a:r>
            <a:r>
              <a:rPr lang="en-US" altLang="en-US" sz="2400" b="1" i="1">
                <a:solidFill>
                  <a:srgbClr val="E04EBA"/>
                </a:solidFill>
              </a:rPr>
              <a:t>d = v</a:t>
            </a:r>
            <a:r>
              <a:rPr lang="en-US" altLang="en-US" sz="2400" b="1" i="1" baseline="-25000">
                <a:solidFill>
                  <a:srgbClr val="E04EBA"/>
                </a:solidFill>
              </a:rPr>
              <a:t>0</a:t>
            </a:r>
            <a:r>
              <a:rPr lang="en-US" altLang="en-US" sz="2400" b="1" i="1">
                <a:solidFill>
                  <a:srgbClr val="E04EBA"/>
                </a:solidFill>
              </a:rPr>
              <a:t>t + ½ (at</a:t>
            </a:r>
            <a:r>
              <a:rPr lang="en-US" altLang="en-US" sz="2400" b="1" i="1" baseline="30000">
                <a:solidFill>
                  <a:srgbClr val="E04EBA"/>
                </a:solidFill>
              </a:rPr>
              <a:t>2</a:t>
            </a:r>
            <a:r>
              <a:rPr lang="en-US" altLang="en-US" sz="2400" b="1" i="1">
                <a:solidFill>
                  <a:srgbClr val="E04EBA"/>
                </a:solidFill>
              </a:rPr>
              <a:t>)</a:t>
            </a:r>
            <a:endParaRPr lang="en-US" altLang="en-US" sz="2400" i="1">
              <a:solidFill>
                <a:srgbClr val="E04EBA"/>
              </a:solidFill>
            </a:endParaRPr>
          </a:p>
          <a:p>
            <a:pPr>
              <a:buFont typeface="Wingdings" panose="05000000000000000000" pitchFamily="2" charset="2"/>
              <a:buChar char="q"/>
            </a:pPr>
            <a:r>
              <a:rPr lang="en-US" altLang="en-US" sz="2400"/>
              <a:t> Where d is the distance traveled, </a:t>
            </a:r>
            <a:r>
              <a:rPr lang="en-US" altLang="en-US" sz="2400" i="1"/>
              <a:t>v</a:t>
            </a:r>
            <a:r>
              <a:rPr lang="en-US" altLang="en-US" sz="2400" i="1" baseline="-25000"/>
              <a:t>o</a:t>
            </a:r>
            <a:r>
              <a:rPr lang="en-US" altLang="en-US" sz="2400"/>
              <a:t> is the initial velocity, </a:t>
            </a:r>
            <a:r>
              <a:rPr lang="en-US" altLang="en-US" sz="2400" i="1"/>
              <a:t>a</a:t>
            </a:r>
            <a:r>
              <a:rPr lang="en-US" altLang="en-US" sz="2400"/>
              <a:t> is the acceleration, and </a:t>
            </a:r>
            <a:r>
              <a:rPr lang="en-US" altLang="en-US" sz="2400" i="1"/>
              <a:t>t</a:t>
            </a:r>
            <a:r>
              <a:rPr lang="en-US" altLang="en-US" sz="2400"/>
              <a:t> is the time it takes the object to travel the distance, d. In the cart experiment, a=a</a:t>
            </a:r>
            <a:r>
              <a:rPr lang="en-US" altLang="en-US" sz="2400" baseline="-25000"/>
              <a:t>s</a:t>
            </a:r>
            <a:r>
              <a:rPr lang="en-US" altLang="en-US" sz="2400"/>
              <a:t>, d=d</a:t>
            </a:r>
            <a:r>
              <a:rPr lang="en-US" altLang="en-US" sz="2400" baseline="-25000"/>
              <a:t>track</a:t>
            </a:r>
            <a:r>
              <a:rPr lang="en-US" altLang="en-US" sz="2400"/>
              <a:t>, and t=t</a:t>
            </a:r>
            <a:r>
              <a:rPr lang="en-US" altLang="en-US" sz="2400" baseline="-25000"/>
              <a:t>1</a:t>
            </a:r>
            <a:r>
              <a:rPr lang="en-US" altLang="en-US" sz="2400"/>
              <a:t>.  So, the relationship is</a:t>
            </a:r>
          </a:p>
          <a:p>
            <a:pPr algn="ctr">
              <a:buFontTx/>
              <a:buNone/>
            </a:pPr>
            <a:r>
              <a:rPr lang="en-US" altLang="en-US" sz="2400"/>
              <a:t> </a:t>
            </a:r>
            <a:r>
              <a:rPr lang="en-US" altLang="en-US" sz="2400" b="1" i="1">
                <a:solidFill>
                  <a:srgbClr val="E04EBA"/>
                </a:solidFill>
              </a:rPr>
              <a:t>d</a:t>
            </a:r>
            <a:r>
              <a:rPr lang="en-US" altLang="en-US" sz="2400" b="1" i="1" baseline="-25000">
                <a:solidFill>
                  <a:srgbClr val="E04EBA"/>
                </a:solidFill>
              </a:rPr>
              <a:t>track</a:t>
            </a:r>
            <a:r>
              <a:rPr lang="en-US" altLang="en-US" sz="2400" b="1" i="1">
                <a:solidFill>
                  <a:srgbClr val="E04EBA"/>
                </a:solidFill>
              </a:rPr>
              <a:t> = v</a:t>
            </a:r>
            <a:r>
              <a:rPr lang="en-US" altLang="en-US" sz="2400" b="1" i="1" baseline="-25000">
                <a:solidFill>
                  <a:srgbClr val="E04EBA"/>
                </a:solidFill>
              </a:rPr>
              <a:t>0</a:t>
            </a:r>
            <a:r>
              <a:rPr lang="en-US" altLang="en-US" sz="2400" b="1" i="1">
                <a:solidFill>
                  <a:srgbClr val="E04EBA"/>
                </a:solidFill>
              </a:rPr>
              <a:t>t</a:t>
            </a:r>
            <a:r>
              <a:rPr lang="en-US" altLang="en-US" sz="2400" b="1" i="1" baseline="-25000">
                <a:solidFill>
                  <a:srgbClr val="E04EBA"/>
                </a:solidFill>
              </a:rPr>
              <a:t>1</a:t>
            </a:r>
            <a:r>
              <a:rPr lang="en-US" altLang="en-US" sz="2400" b="1" i="1">
                <a:solidFill>
                  <a:srgbClr val="E04EBA"/>
                </a:solidFill>
              </a:rPr>
              <a:t> + ½ (a</a:t>
            </a:r>
            <a:r>
              <a:rPr lang="en-US" altLang="en-US" sz="2400" b="1" i="1" baseline="-25000">
                <a:solidFill>
                  <a:srgbClr val="E04EBA"/>
                </a:solidFill>
              </a:rPr>
              <a:t>s</a:t>
            </a:r>
            <a:r>
              <a:rPr lang="en-US" altLang="en-US" sz="2400" b="1" i="1">
                <a:solidFill>
                  <a:srgbClr val="E04EBA"/>
                </a:solidFill>
              </a:rPr>
              <a:t>t</a:t>
            </a:r>
            <a:r>
              <a:rPr lang="en-US" altLang="en-US" sz="2400" b="1" i="1" baseline="30000">
                <a:solidFill>
                  <a:srgbClr val="E04EBA"/>
                </a:solidFill>
              </a:rPr>
              <a:t>2</a:t>
            </a:r>
            <a:r>
              <a:rPr lang="en-US" altLang="en-US" sz="2400" b="1" i="1">
                <a:solidFill>
                  <a:srgbClr val="E04EBA"/>
                </a:solidFill>
              </a:rPr>
              <a:t>)</a:t>
            </a:r>
            <a:endParaRPr lang="en-US" altLang="en-US" sz="2400" i="1">
              <a:solidFill>
                <a:srgbClr val="E04EBA"/>
              </a:solidFill>
            </a:endParaRPr>
          </a:p>
          <a:p>
            <a:pPr>
              <a:buFont typeface="Wingdings" panose="05000000000000000000" pitchFamily="2" charset="2"/>
              <a:buChar char="q"/>
            </a:pPr>
            <a:r>
              <a:rPr lang="en-US" altLang="en-US" sz="2400"/>
              <a:t>Initially the cart is at rest, and therefore the initial velocity, </a:t>
            </a:r>
            <a:r>
              <a:rPr lang="en-US" altLang="en-US" sz="2400" i="1"/>
              <a:t>v</a:t>
            </a:r>
            <a:r>
              <a:rPr lang="en-US" altLang="en-US" sz="2400" i="1" baseline="-25000"/>
              <a:t>o</a:t>
            </a:r>
            <a:r>
              <a:rPr lang="en-US" altLang="en-US" sz="2400"/>
              <a:t>, is zero. Thus the relationship becomes:</a:t>
            </a:r>
          </a:p>
          <a:p>
            <a:pPr algn="ctr">
              <a:buFontTx/>
              <a:buNone/>
            </a:pPr>
            <a:r>
              <a:rPr lang="en-US" altLang="en-US" sz="2400"/>
              <a:t> </a:t>
            </a:r>
            <a:r>
              <a:rPr lang="en-US" altLang="en-US" sz="2400" b="1" i="1">
                <a:solidFill>
                  <a:srgbClr val="E04EBA"/>
                </a:solidFill>
              </a:rPr>
              <a:t> d</a:t>
            </a:r>
            <a:r>
              <a:rPr lang="en-US" altLang="en-US" sz="2400" b="1" i="1" baseline="-25000">
                <a:solidFill>
                  <a:srgbClr val="E04EBA"/>
                </a:solidFill>
              </a:rPr>
              <a:t>track</a:t>
            </a:r>
            <a:r>
              <a:rPr lang="en-US" altLang="en-US" sz="2400" b="1" i="1">
                <a:solidFill>
                  <a:srgbClr val="E04EBA"/>
                </a:solidFill>
              </a:rPr>
              <a:t> = ½ (a</a:t>
            </a:r>
            <a:r>
              <a:rPr lang="en-US" altLang="en-US" sz="2400" b="1" i="1" baseline="-25000">
                <a:solidFill>
                  <a:srgbClr val="E04EBA"/>
                </a:solidFill>
              </a:rPr>
              <a:t>s</a:t>
            </a:r>
            <a:r>
              <a:rPr lang="en-US" altLang="en-US" sz="2400" b="1" i="1">
                <a:solidFill>
                  <a:srgbClr val="E04EBA"/>
                </a:solidFill>
              </a:rPr>
              <a:t>t</a:t>
            </a:r>
            <a:r>
              <a:rPr lang="en-US" altLang="en-US" sz="2400" b="1" i="1" baseline="30000">
                <a:solidFill>
                  <a:srgbClr val="E04EBA"/>
                </a:solidFill>
              </a:rPr>
              <a:t>2</a:t>
            </a:r>
            <a:r>
              <a:rPr lang="en-US" altLang="en-US" sz="2400" b="1" i="1">
                <a:solidFill>
                  <a:srgbClr val="E04EBA"/>
                </a:solidFill>
              </a:rPr>
              <a:t>)</a:t>
            </a:r>
            <a:endParaRPr lang="en-US" altLang="en-US" sz="2400" i="1">
              <a:solidFill>
                <a:srgbClr val="E04EBA"/>
              </a:solidFill>
            </a:endParaRPr>
          </a:p>
        </p:txBody>
      </p:sp>
      <p:sp>
        <p:nvSpPr>
          <p:cNvPr id="7" name="Rectangle 3">
            <a:extLst>
              <a:ext uri="{FF2B5EF4-FFF2-40B4-BE49-F238E27FC236}">
                <a16:creationId xmlns:a16="http://schemas.microsoft.com/office/drawing/2014/main" id="{1F79D57E-BCFE-4584-97AF-BF2B5EA80183}"/>
              </a:ext>
            </a:extLst>
          </p:cNvPr>
          <p:cNvSpPr txBox="1">
            <a:spLocks noChangeArrowheads="1"/>
          </p:cNvSpPr>
          <p:nvPr/>
        </p:nvSpPr>
        <p:spPr bwMode="auto">
          <a:xfrm>
            <a:off x="457200" y="2743200"/>
            <a:ext cx="6781800" cy="762000"/>
          </a:xfrm>
          <a:prstGeom prst="rect">
            <a:avLst/>
          </a:prstGeom>
          <a:noFill/>
          <a:ln w="9525">
            <a:noFill/>
            <a:miter lim="800000"/>
            <a:headEnd/>
            <a:tailEnd/>
          </a:ln>
          <a:effectLst/>
        </p:spPr>
        <p:txBody>
          <a:bodyPr/>
          <a:lstStyle/>
          <a:p>
            <a:pPr marL="342900" indent="-342900">
              <a:spcBef>
                <a:spcPct val="20000"/>
              </a:spcBef>
              <a:buFontTx/>
              <a:buChar char="•"/>
              <a:defRPr/>
            </a:pPr>
            <a:endParaRPr lang="en-US" sz="2800" kern="0" dirty="0">
              <a:latin typeface="+mn-lt"/>
              <a:cs typeface="+mn-cs"/>
            </a:endParaRPr>
          </a:p>
        </p:txBody>
      </p:sp>
      <p:sp>
        <p:nvSpPr>
          <p:cNvPr id="38918" name="Rectangle 2">
            <a:extLst>
              <a:ext uri="{FF2B5EF4-FFF2-40B4-BE49-F238E27FC236}">
                <a16:creationId xmlns:a16="http://schemas.microsoft.com/office/drawing/2014/main" id="{B50DD107-DF57-486A-85C8-F5A58BE82ED4}"/>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8919" name="Rectangle 3">
            <a:extLst>
              <a:ext uri="{FF2B5EF4-FFF2-40B4-BE49-F238E27FC236}">
                <a16:creationId xmlns:a16="http://schemas.microsoft.com/office/drawing/2014/main" id="{904F2A16-19F6-47E8-A795-1B29865312B4}"/>
              </a:ext>
            </a:extLst>
          </p:cNvPr>
          <p:cNvSpPr>
            <a:spLocks noChangeArrowheads="1"/>
          </p:cNvSpPr>
          <p:nvPr/>
        </p:nvSpPr>
        <p:spPr bwMode="auto">
          <a:xfrm>
            <a:off x="457200" y="666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 name="Action Button: Forward or Next 7">
            <a:hlinkClick r:id="" action="ppaction://hlinkshowjump?jump=nextslide" highlightClick="1"/>
            <a:extLst>
              <a:ext uri="{FF2B5EF4-FFF2-40B4-BE49-F238E27FC236}">
                <a16:creationId xmlns:a16="http://schemas.microsoft.com/office/drawing/2014/main" id="{5FE32569-F073-4E95-B970-EDE085191CD6}"/>
              </a:ext>
            </a:extLst>
          </p:cNvPr>
          <p:cNvSpPr/>
          <p:nvPr/>
        </p:nvSpPr>
        <p:spPr>
          <a:xfrm>
            <a:off x="8229600" y="5867400"/>
            <a:ext cx="731838" cy="731838"/>
          </a:xfrm>
          <a:prstGeom prst="actionButtonForwardNext">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Slide Number Placeholder 5">
            <a:extLst>
              <a:ext uri="{FF2B5EF4-FFF2-40B4-BE49-F238E27FC236}">
                <a16:creationId xmlns:a16="http://schemas.microsoft.com/office/drawing/2014/main" id="{23358050-4EE6-48BB-819A-9645AAC4C1D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C83E1C-BBC7-4A11-AC4D-90CB993DD707}" type="slidenum">
              <a:rPr lang="en-US" altLang="en-US"/>
              <a:pPr eaLnBrk="1" hangingPunct="1"/>
              <a:t>38</a:t>
            </a:fld>
            <a:endParaRPr lang="en-US" altLang="en-US"/>
          </a:p>
        </p:txBody>
      </p:sp>
      <p:sp>
        <p:nvSpPr>
          <p:cNvPr id="39939" name="Rectangle 2">
            <a:extLst>
              <a:ext uri="{FF2B5EF4-FFF2-40B4-BE49-F238E27FC236}">
                <a16:creationId xmlns:a16="http://schemas.microsoft.com/office/drawing/2014/main" id="{858A16B8-D1F5-4D3D-85A6-99272185538C}"/>
              </a:ext>
            </a:extLst>
          </p:cNvPr>
          <p:cNvSpPr>
            <a:spLocks noGrp="1" noChangeArrowheads="1"/>
          </p:cNvSpPr>
          <p:nvPr>
            <p:ph type="title"/>
          </p:nvPr>
        </p:nvSpPr>
        <p:spPr>
          <a:xfrm>
            <a:off x="457200" y="76200"/>
            <a:ext cx="8229600" cy="762000"/>
          </a:xfrm>
          <a:solidFill>
            <a:srgbClr val="E04EBA"/>
          </a:solidFill>
          <a:ln w="38100">
            <a:solidFill>
              <a:schemeClr val="tx1"/>
            </a:solidFill>
            <a:miter lim="800000"/>
            <a:headEnd/>
            <a:tailEnd/>
          </a:ln>
        </p:spPr>
        <p:txBody>
          <a:bodyPr/>
          <a:lstStyle/>
          <a:p>
            <a:pPr eaLnBrk="1" hangingPunct="1"/>
            <a:r>
              <a:rPr lang="en-US" altLang="en-US" sz="2400" b="1"/>
              <a:t>Exercise 1a2. Obtaining the mass of unknowns using Newton’s laws of motion. (Higher Grades) </a:t>
            </a:r>
          </a:p>
        </p:txBody>
      </p:sp>
      <p:sp>
        <p:nvSpPr>
          <p:cNvPr id="9219" name="Rectangle 3">
            <a:extLst>
              <a:ext uri="{FF2B5EF4-FFF2-40B4-BE49-F238E27FC236}">
                <a16:creationId xmlns:a16="http://schemas.microsoft.com/office/drawing/2014/main" id="{0C84520F-0A2A-450E-A08E-BA683C41D184}"/>
              </a:ext>
            </a:extLst>
          </p:cNvPr>
          <p:cNvSpPr>
            <a:spLocks noGrp="1" noChangeArrowheads="1"/>
          </p:cNvSpPr>
          <p:nvPr>
            <p:ph type="body" idx="1"/>
          </p:nvPr>
        </p:nvSpPr>
        <p:spPr>
          <a:xfrm>
            <a:off x="457200" y="914400"/>
            <a:ext cx="8229600" cy="762000"/>
          </a:xfrm>
        </p:spPr>
        <p:txBody>
          <a:bodyPr/>
          <a:lstStyle/>
          <a:p>
            <a:pPr>
              <a:buFont typeface="Wingdings" panose="05000000000000000000" pitchFamily="2" charset="2"/>
              <a:buChar char="q"/>
            </a:pPr>
            <a:r>
              <a:rPr lang="en-US" altLang="en-US" sz="2400"/>
              <a:t>Initially the cart is at rest, and therefore the initial velocity, </a:t>
            </a:r>
            <a:r>
              <a:rPr lang="en-US" altLang="en-US" sz="2400" i="1"/>
              <a:t>v</a:t>
            </a:r>
            <a:r>
              <a:rPr lang="en-US" altLang="en-US" sz="2400" i="1" baseline="-25000"/>
              <a:t>o</a:t>
            </a:r>
            <a:r>
              <a:rPr lang="en-US" altLang="en-US" sz="2400"/>
              <a:t>, is zero. Thus the relationship becomes:</a:t>
            </a:r>
          </a:p>
          <a:p>
            <a:pPr algn="ctr">
              <a:buFontTx/>
              <a:buNone/>
            </a:pPr>
            <a:r>
              <a:rPr lang="en-US" altLang="en-US" sz="2400"/>
              <a:t> </a:t>
            </a:r>
            <a:r>
              <a:rPr lang="en-US" altLang="en-US" sz="2400" b="1" i="1">
                <a:solidFill>
                  <a:srgbClr val="E04EBA"/>
                </a:solidFill>
              </a:rPr>
              <a:t> d</a:t>
            </a:r>
            <a:r>
              <a:rPr lang="en-US" altLang="en-US" sz="2400" b="1" i="1" baseline="-25000">
                <a:solidFill>
                  <a:srgbClr val="E04EBA"/>
                </a:solidFill>
              </a:rPr>
              <a:t>track</a:t>
            </a:r>
            <a:r>
              <a:rPr lang="en-US" altLang="en-US" sz="2400" b="1" i="1">
                <a:solidFill>
                  <a:srgbClr val="E04EBA"/>
                </a:solidFill>
              </a:rPr>
              <a:t> = ½ (a</a:t>
            </a:r>
            <a:r>
              <a:rPr lang="en-US" altLang="en-US" sz="2400" b="1" i="1" baseline="-25000">
                <a:solidFill>
                  <a:srgbClr val="E04EBA"/>
                </a:solidFill>
              </a:rPr>
              <a:t>s</a:t>
            </a:r>
            <a:r>
              <a:rPr lang="en-US" altLang="en-US" sz="2400" b="1" i="1">
                <a:solidFill>
                  <a:srgbClr val="E04EBA"/>
                </a:solidFill>
              </a:rPr>
              <a:t>t</a:t>
            </a:r>
            <a:r>
              <a:rPr lang="en-US" altLang="en-US" sz="2400" b="1" i="1" baseline="30000">
                <a:solidFill>
                  <a:srgbClr val="E04EBA"/>
                </a:solidFill>
              </a:rPr>
              <a:t>2</a:t>
            </a:r>
            <a:r>
              <a:rPr lang="en-US" altLang="en-US" sz="2400" b="1" i="1">
                <a:solidFill>
                  <a:srgbClr val="E04EBA"/>
                </a:solidFill>
              </a:rPr>
              <a:t>)</a:t>
            </a:r>
          </a:p>
          <a:p>
            <a:pPr>
              <a:buFontTx/>
              <a:buNone/>
            </a:pPr>
            <a:r>
              <a:rPr lang="en-US" altLang="en-US" sz="2400" b="1"/>
              <a:t>Q4. </a:t>
            </a:r>
            <a:r>
              <a:rPr lang="en-US" altLang="en-US" sz="2400"/>
              <a:t>Rearrange the equation above to solve for </a:t>
            </a:r>
            <a:r>
              <a:rPr lang="en-US" altLang="en-US" sz="2400" b="1"/>
              <a:t>a</a:t>
            </a:r>
            <a:r>
              <a:rPr lang="en-US" altLang="en-US" sz="2400" b="1" baseline="-25000"/>
              <a:t>s</a:t>
            </a:r>
            <a:r>
              <a:rPr lang="en-US" altLang="en-US" sz="2400" b="1"/>
              <a:t> </a:t>
            </a:r>
            <a:r>
              <a:rPr lang="en-US" altLang="en-US" sz="2400"/>
              <a:t>in terms of  </a:t>
            </a:r>
            <a:r>
              <a:rPr lang="en-US" altLang="en-US" sz="2400" b="1"/>
              <a:t>d</a:t>
            </a:r>
            <a:r>
              <a:rPr lang="en-US" altLang="en-US" sz="2400" b="1" baseline="-25000"/>
              <a:t>track</a:t>
            </a:r>
            <a:r>
              <a:rPr lang="en-US" altLang="en-US" sz="2400"/>
              <a:t> and </a:t>
            </a:r>
            <a:r>
              <a:rPr lang="en-US" altLang="en-US" sz="2400" b="1"/>
              <a:t>t</a:t>
            </a:r>
            <a:r>
              <a:rPr lang="en-US" altLang="en-US" sz="2400"/>
              <a:t>.</a:t>
            </a:r>
          </a:p>
          <a:p>
            <a:pPr algn="ctr">
              <a:buFontTx/>
              <a:buNone/>
            </a:pPr>
            <a:r>
              <a:rPr lang="en-US" altLang="en-US" sz="2400" b="1"/>
              <a:t>Click again for the answer!</a:t>
            </a:r>
          </a:p>
          <a:p>
            <a:pPr algn="ctr">
              <a:buFontTx/>
              <a:buNone/>
            </a:pPr>
            <a:r>
              <a:rPr lang="en-US" altLang="en-US" sz="2400" b="1" i="1">
                <a:solidFill>
                  <a:srgbClr val="E04EBA"/>
                </a:solidFill>
              </a:rPr>
              <a:t>a</a:t>
            </a:r>
            <a:r>
              <a:rPr lang="en-US" altLang="en-US" sz="2400" b="1" i="1" baseline="-25000">
                <a:solidFill>
                  <a:srgbClr val="E04EBA"/>
                </a:solidFill>
              </a:rPr>
              <a:t>s</a:t>
            </a:r>
            <a:r>
              <a:rPr lang="en-US" altLang="en-US" sz="2400" b="1" i="1">
                <a:solidFill>
                  <a:srgbClr val="E04EBA"/>
                </a:solidFill>
              </a:rPr>
              <a:t>=2d</a:t>
            </a:r>
            <a:r>
              <a:rPr lang="en-US" altLang="en-US" sz="2400" b="1" i="1" baseline="-25000">
                <a:solidFill>
                  <a:srgbClr val="E04EBA"/>
                </a:solidFill>
              </a:rPr>
              <a:t>track</a:t>
            </a:r>
            <a:r>
              <a:rPr lang="en-US" altLang="en-US" sz="2400" b="1" i="1">
                <a:solidFill>
                  <a:srgbClr val="E04EBA"/>
                </a:solidFill>
              </a:rPr>
              <a:t>/t</a:t>
            </a:r>
            <a:r>
              <a:rPr lang="en-US" altLang="en-US" sz="2400" b="1" i="1" baseline="30000">
                <a:solidFill>
                  <a:srgbClr val="E04EBA"/>
                </a:solidFill>
              </a:rPr>
              <a:t>2</a:t>
            </a:r>
          </a:p>
          <a:p>
            <a:pPr>
              <a:buFontTx/>
              <a:buNone/>
            </a:pPr>
            <a:r>
              <a:rPr lang="en-US" altLang="en-US" sz="2400"/>
              <a:t> </a:t>
            </a:r>
            <a:r>
              <a:rPr lang="en-US" altLang="en-US" sz="2400" b="1"/>
              <a:t> Step 2</a:t>
            </a:r>
            <a:r>
              <a:rPr lang="en-US" altLang="en-US" sz="2400"/>
              <a:t>. </a:t>
            </a:r>
            <a:r>
              <a:rPr lang="en-US" altLang="en-US" sz="2400" b="1"/>
              <a:t>Calculate the gravitational force on the calibration weight.</a:t>
            </a:r>
            <a:endParaRPr lang="en-US" altLang="en-US" sz="2400"/>
          </a:p>
          <a:p>
            <a:pPr>
              <a:buFont typeface="Wingdings" panose="05000000000000000000" pitchFamily="2" charset="2"/>
              <a:buChar char="q"/>
            </a:pPr>
            <a:r>
              <a:rPr lang="en-US" altLang="en-US" sz="2400"/>
              <a:t>On earth, the acceleration of a free falling body is 9.81 m/s2</a:t>
            </a:r>
            <a:r>
              <a:rPr lang="en-US" altLang="en-US" sz="2400" baseline="30000"/>
              <a:t>. </a:t>
            </a:r>
            <a:r>
              <a:rPr lang="en-US" altLang="en-US" sz="2400"/>
              <a:t> Therefore the gravitational force, Fg, on a 5g weight is </a:t>
            </a:r>
          </a:p>
          <a:p>
            <a:pPr algn="ctr">
              <a:buFontTx/>
              <a:buNone/>
            </a:pPr>
            <a:r>
              <a:rPr lang="en-US" altLang="en-US" sz="2400" b="1" i="1">
                <a:solidFill>
                  <a:srgbClr val="E04EBA"/>
                </a:solidFill>
              </a:rPr>
              <a:t>F</a:t>
            </a:r>
            <a:r>
              <a:rPr lang="en-US" altLang="en-US" sz="2400" b="1" i="1" baseline="-25000">
                <a:solidFill>
                  <a:srgbClr val="E04EBA"/>
                </a:solidFill>
              </a:rPr>
              <a:t>g</a:t>
            </a:r>
            <a:r>
              <a:rPr lang="en-US" altLang="en-US" sz="2400" b="1" i="1">
                <a:solidFill>
                  <a:srgbClr val="E04EBA"/>
                </a:solidFill>
              </a:rPr>
              <a:t> = m</a:t>
            </a:r>
            <a:r>
              <a:rPr lang="en-US" altLang="en-US" sz="2400" b="1" i="1" baseline="-25000">
                <a:solidFill>
                  <a:srgbClr val="E04EBA"/>
                </a:solidFill>
              </a:rPr>
              <a:t>w</a:t>
            </a:r>
            <a:r>
              <a:rPr lang="en-US" altLang="en-US" sz="2400" b="1" i="1">
                <a:solidFill>
                  <a:srgbClr val="E04EBA"/>
                </a:solidFill>
              </a:rPr>
              <a:t> × g = 0.05 kg × 9.81 m/s</a:t>
            </a:r>
            <a:r>
              <a:rPr lang="en-US" altLang="en-US" sz="2400" b="1" i="1" baseline="30000">
                <a:solidFill>
                  <a:srgbClr val="E04EBA"/>
                </a:solidFill>
              </a:rPr>
              <a:t>2</a:t>
            </a:r>
            <a:r>
              <a:rPr lang="en-US" altLang="en-US" sz="2400" b="1" i="1">
                <a:solidFill>
                  <a:srgbClr val="E04EBA"/>
                </a:solidFill>
              </a:rPr>
              <a:t> ≈ 0.49 kg·m/s</a:t>
            </a:r>
            <a:r>
              <a:rPr lang="en-US" altLang="en-US" sz="2400" b="1" i="1" baseline="30000">
                <a:solidFill>
                  <a:srgbClr val="E04EBA"/>
                </a:solidFill>
              </a:rPr>
              <a:t>2</a:t>
            </a:r>
            <a:endParaRPr lang="en-US" altLang="en-US" sz="2400" i="1">
              <a:solidFill>
                <a:srgbClr val="E04EBA"/>
              </a:solidFill>
            </a:endParaRPr>
          </a:p>
        </p:txBody>
      </p:sp>
      <p:sp>
        <p:nvSpPr>
          <p:cNvPr id="7" name="Rectangle 3">
            <a:extLst>
              <a:ext uri="{FF2B5EF4-FFF2-40B4-BE49-F238E27FC236}">
                <a16:creationId xmlns:a16="http://schemas.microsoft.com/office/drawing/2014/main" id="{80E31B11-D317-428E-BF73-A340E94CF627}"/>
              </a:ext>
            </a:extLst>
          </p:cNvPr>
          <p:cNvSpPr txBox="1">
            <a:spLocks noChangeArrowheads="1"/>
          </p:cNvSpPr>
          <p:nvPr/>
        </p:nvSpPr>
        <p:spPr bwMode="auto">
          <a:xfrm>
            <a:off x="457200" y="2743200"/>
            <a:ext cx="6781800" cy="762000"/>
          </a:xfrm>
          <a:prstGeom prst="rect">
            <a:avLst/>
          </a:prstGeom>
          <a:noFill/>
          <a:ln w="9525">
            <a:noFill/>
            <a:miter lim="800000"/>
            <a:headEnd/>
            <a:tailEnd/>
          </a:ln>
          <a:effectLst/>
        </p:spPr>
        <p:txBody>
          <a:bodyPr/>
          <a:lstStyle/>
          <a:p>
            <a:pPr marL="342900" indent="-342900">
              <a:spcBef>
                <a:spcPct val="20000"/>
              </a:spcBef>
              <a:buFontTx/>
              <a:buChar char="•"/>
              <a:defRPr/>
            </a:pPr>
            <a:endParaRPr lang="en-US" sz="2800" kern="0" dirty="0">
              <a:latin typeface="+mn-lt"/>
              <a:cs typeface="+mn-cs"/>
            </a:endParaRPr>
          </a:p>
        </p:txBody>
      </p:sp>
      <p:sp>
        <p:nvSpPr>
          <p:cNvPr id="39942" name="Rectangle 2">
            <a:extLst>
              <a:ext uri="{FF2B5EF4-FFF2-40B4-BE49-F238E27FC236}">
                <a16:creationId xmlns:a16="http://schemas.microsoft.com/office/drawing/2014/main" id="{532ED65B-BEAD-42FA-B3B5-2BBAC95D0779}"/>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9943" name="Rectangle 3">
            <a:extLst>
              <a:ext uri="{FF2B5EF4-FFF2-40B4-BE49-F238E27FC236}">
                <a16:creationId xmlns:a16="http://schemas.microsoft.com/office/drawing/2014/main" id="{2E155705-7807-433C-9231-B7D0DF21E353}"/>
              </a:ext>
            </a:extLst>
          </p:cNvPr>
          <p:cNvSpPr>
            <a:spLocks noChangeArrowheads="1"/>
          </p:cNvSpPr>
          <p:nvPr/>
        </p:nvSpPr>
        <p:spPr bwMode="auto">
          <a:xfrm>
            <a:off x="457200" y="666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 name="Action Button: Forward or Next 7">
            <a:hlinkClick r:id="" action="ppaction://hlinkshowjump?jump=nextslide" highlightClick="1"/>
            <a:extLst>
              <a:ext uri="{FF2B5EF4-FFF2-40B4-BE49-F238E27FC236}">
                <a16:creationId xmlns:a16="http://schemas.microsoft.com/office/drawing/2014/main" id="{0122924D-4067-4BE4-A460-47E1CC9F739A}"/>
              </a:ext>
            </a:extLst>
          </p:cNvPr>
          <p:cNvSpPr/>
          <p:nvPr/>
        </p:nvSpPr>
        <p:spPr>
          <a:xfrm>
            <a:off x="8229600" y="5867400"/>
            <a:ext cx="731838" cy="731838"/>
          </a:xfrm>
          <a:prstGeom prst="actionButtonForwardNext">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Slide Number Placeholder 5">
            <a:extLst>
              <a:ext uri="{FF2B5EF4-FFF2-40B4-BE49-F238E27FC236}">
                <a16:creationId xmlns:a16="http://schemas.microsoft.com/office/drawing/2014/main" id="{5DACC607-AA6E-4BBF-84F2-603E6F70F3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82275B-60E6-47B5-B3EB-36C7947EAE8D}" type="slidenum">
              <a:rPr lang="en-US" altLang="en-US"/>
              <a:pPr eaLnBrk="1" hangingPunct="1"/>
              <a:t>39</a:t>
            </a:fld>
            <a:endParaRPr lang="en-US" altLang="en-US"/>
          </a:p>
        </p:txBody>
      </p:sp>
      <p:sp>
        <p:nvSpPr>
          <p:cNvPr id="40963" name="Rectangle 2">
            <a:extLst>
              <a:ext uri="{FF2B5EF4-FFF2-40B4-BE49-F238E27FC236}">
                <a16:creationId xmlns:a16="http://schemas.microsoft.com/office/drawing/2014/main" id="{A3ACAE8A-1FE5-4DE6-9CC0-28006ADE74A1}"/>
              </a:ext>
            </a:extLst>
          </p:cNvPr>
          <p:cNvSpPr>
            <a:spLocks noGrp="1" noChangeArrowheads="1"/>
          </p:cNvSpPr>
          <p:nvPr>
            <p:ph type="title"/>
          </p:nvPr>
        </p:nvSpPr>
        <p:spPr>
          <a:xfrm>
            <a:off x="457200" y="76200"/>
            <a:ext cx="8229600" cy="762000"/>
          </a:xfrm>
          <a:solidFill>
            <a:srgbClr val="E04EBA"/>
          </a:solidFill>
          <a:ln w="38100">
            <a:solidFill>
              <a:schemeClr val="tx1"/>
            </a:solidFill>
            <a:miter lim="800000"/>
            <a:headEnd/>
            <a:tailEnd/>
          </a:ln>
        </p:spPr>
        <p:txBody>
          <a:bodyPr/>
          <a:lstStyle/>
          <a:p>
            <a:pPr eaLnBrk="1" hangingPunct="1"/>
            <a:r>
              <a:rPr lang="en-US" altLang="en-US" sz="2400" b="1"/>
              <a:t>Exercise 1a2. Obtaining the mass of unknowns using Newton’s laws of motion. (Higher Grades) </a:t>
            </a:r>
          </a:p>
        </p:txBody>
      </p:sp>
      <p:sp>
        <p:nvSpPr>
          <p:cNvPr id="9219" name="Rectangle 3">
            <a:extLst>
              <a:ext uri="{FF2B5EF4-FFF2-40B4-BE49-F238E27FC236}">
                <a16:creationId xmlns:a16="http://schemas.microsoft.com/office/drawing/2014/main" id="{4D342D43-250C-4000-8411-41D77386FBE0}"/>
              </a:ext>
            </a:extLst>
          </p:cNvPr>
          <p:cNvSpPr>
            <a:spLocks noGrp="1" noChangeArrowheads="1"/>
          </p:cNvSpPr>
          <p:nvPr>
            <p:ph type="body" idx="1"/>
          </p:nvPr>
        </p:nvSpPr>
        <p:spPr>
          <a:xfrm>
            <a:off x="457200" y="914400"/>
            <a:ext cx="8229600" cy="3352800"/>
          </a:xfrm>
        </p:spPr>
        <p:txBody>
          <a:bodyPr/>
          <a:lstStyle/>
          <a:p>
            <a:pPr>
              <a:buFont typeface="Wingdings" panose="05000000000000000000" pitchFamily="2" charset="2"/>
              <a:buChar char="q"/>
            </a:pPr>
            <a:r>
              <a:rPr lang="en-US" altLang="en-US" sz="2400" b="1"/>
              <a:t>Step 3: Calculate the tension on the string.</a:t>
            </a:r>
            <a:endParaRPr lang="en-US" altLang="en-US" sz="2400"/>
          </a:p>
          <a:p>
            <a:pPr>
              <a:buFont typeface="Wingdings" panose="05000000000000000000" pitchFamily="2" charset="2"/>
              <a:buChar char="q"/>
            </a:pPr>
            <a:r>
              <a:rPr lang="en-US" altLang="en-US" sz="2400" b="1"/>
              <a:t>	</a:t>
            </a:r>
            <a:r>
              <a:rPr lang="en-US" altLang="en-US" sz="2400"/>
              <a:t>The force of gravity on the calibration weight is opposed by the tension force, </a:t>
            </a:r>
            <a:r>
              <a:rPr lang="en-US" altLang="en-US" sz="2400" b="1" i="1"/>
              <a:t>T</a:t>
            </a:r>
            <a:r>
              <a:rPr lang="en-US" altLang="en-US" sz="2400"/>
              <a:t>, on the string.  The net force on the calibration weight, </a:t>
            </a:r>
            <a:r>
              <a:rPr lang="en-US" altLang="en-US" sz="2400" b="1" i="1"/>
              <a:t>F</a:t>
            </a:r>
            <a:r>
              <a:rPr lang="en-US" altLang="en-US" sz="2400" b="1" i="1" baseline="-25000"/>
              <a:t>w</a:t>
            </a:r>
            <a:r>
              <a:rPr lang="en-US" altLang="en-US" sz="2400"/>
              <a:t>, is the difference of these two forces, that is</a:t>
            </a:r>
          </a:p>
          <a:p>
            <a:pPr>
              <a:buFont typeface="Wingdings" panose="05000000000000000000" pitchFamily="2" charset="2"/>
              <a:buChar char="q"/>
            </a:pPr>
            <a:endParaRPr lang="en-US" altLang="en-US" sz="2400"/>
          </a:p>
          <a:p>
            <a:pPr algn="ctr">
              <a:buFontTx/>
              <a:buNone/>
            </a:pPr>
            <a:r>
              <a:rPr lang="en-US" altLang="en-US" sz="2400" b="1" i="1">
                <a:solidFill>
                  <a:srgbClr val="E04EBA"/>
                </a:solidFill>
              </a:rPr>
              <a:t>F</a:t>
            </a:r>
            <a:r>
              <a:rPr lang="en-US" altLang="en-US" sz="2400" b="1" i="1" baseline="-25000">
                <a:solidFill>
                  <a:srgbClr val="E04EBA"/>
                </a:solidFill>
              </a:rPr>
              <a:t>w </a:t>
            </a:r>
            <a:r>
              <a:rPr lang="en-US" altLang="en-US" sz="2400" b="1" i="1">
                <a:solidFill>
                  <a:srgbClr val="E04EBA"/>
                </a:solidFill>
              </a:rPr>
              <a:t>= F</a:t>
            </a:r>
            <a:r>
              <a:rPr lang="en-US" altLang="en-US" sz="2400" b="1" i="1" baseline="-25000">
                <a:solidFill>
                  <a:srgbClr val="E04EBA"/>
                </a:solidFill>
              </a:rPr>
              <a:t>g</a:t>
            </a:r>
            <a:r>
              <a:rPr lang="en-US" altLang="en-US" sz="2400" b="1" i="1">
                <a:solidFill>
                  <a:srgbClr val="E04EBA"/>
                </a:solidFill>
              </a:rPr>
              <a:t>-T = 0.49 (kg × m)/s</a:t>
            </a:r>
            <a:r>
              <a:rPr lang="en-US" altLang="en-US" sz="2400" b="1" i="1" baseline="30000">
                <a:solidFill>
                  <a:srgbClr val="E04EBA"/>
                </a:solidFill>
              </a:rPr>
              <a:t>2</a:t>
            </a:r>
            <a:r>
              <a:rPr lang="en-US" altLang="en-US" sz="2400" b="1" i="1">
                <a:solidFill>
                  <a:srgbClr val="E04EBA"/>
                </a:solidFill>
              </a:rPr>
              <a:t> – T</a:t>
            </a:r>
          </a:p>
          <a:p>
            <a:pPr>
              <a:buFontTx/>
              <a:buNone/>
            </a:pPr>
            <a:endParaRPr lang="en-US" altLang="en-US" sz="2400" b="1"/>
          </a:p>
          <a:p>
            <a:pPr>
              <a:buFontTx/>
              <a:buNone/>
            </a:pPr>
            <a:r>
              <a:rPr lang="en-US" altLang="en-US" sz="2400" b="1"/>
              <a:t>Q5. </a:t>
            </a:r>
            <a:r>
              <a:rPr lang="en-US" altLang="en-US" sz="2400"/>
              <a:t>Use Newton’s second law to find  </a:t>
            </a:r>
            <a:r>
              <a:rPr lang="en-US" altLang="en-US" sz="2400" b="1" i="1"/>
              <a:t>F</a:t>
            </a:r>
            <a:r>
              <a:rPr lang="en-US" altLang="en-US" sz="2400" b="1" i="1" baseline="-25000"/>
              <a:t>w</a:t>
            </a:r>
            <a:r>
              <a:rPr lang="en-US" altLang="en-US" sz="2400"/>
              <a:t> in terms of  </a:t>
            </a:r>
            <a:r>
              <a:rPr lang="en-US" altLang="en-US" sz="2400" b="1" i="1"/>
              <a:t>a</a:t>
            </a:r>
            <a:r>
              <a:rPr lang="en-US" altLang="en-US" sz="2400" b="1" i="1" baseline="-25000"/>
              <a:t>s</a:t>
            </a:r>
            <a:r>
              <a:rPr lang="en-US" altLang="en-US" sz="2400"/>
              <a:t> and </a:t>
            </a:r>
            <a:r>
              <a:rPr lang="en-US" altLang="en-US" sz="2400" b="1" i="1"/>
              <a:t>m</a:t>
            </a:r>
            <a:r>
              <a:rPr lang="en-US" altLang="en-US" sz="2400" b="1" i="1" baseline="-25000"/>
              <a:t>w</a:t>
            </a:r>
            <a:r>
              <a:rPr lang="en-US" altLang="en-US" sz="2400"/>
              <a:t>.  </a:t>
            </a:r>
          </a:p>
          <a:p>
            <a:pPr>
              <a:buFontTx/>
              <a:buNone/>
            </a:pPr>
            <a:r>
              <a:rPr lang="en-US" altLang="en-US" sz="2400"/>
              <a:t> </a:t>
            </a:r>
          </a:p>
          <a:p>
            <a:pPr>
              <a:buFontTx/>
              <a:buNone/>
            </a:pPr>
            <a:r>
              <a:rPr lang="en-US" altLang="en-US" sz="2400" b="1"/>
              <a:t>Q6. </a:t>
            </a:r>
            <a:r>
              <a:rPr lang="en-US" altLang="en-US" sz="2400"/>
              <a:t>Find  </a:t>
            </a:r>
            <a:r>
              <a:rPr lang="en-US" altLang="en-US" sz="2400" b="1" i="1"/>
              <a:t>T</a:t>
            </a:r>
            <a:r>
              <a:rPr lang="en-US" altLang="en-US" sz="2400"/>
              <a:t> in terms of </a:t>
            </a:r>
            <a:r>
              <a:rPr lang="en-US" altLang="en-US" sz="2400" b="1" i="1"/>
              <a:t>a</a:t>
            </a:r>
            <a:r>
              <a:rPr lang="en-US" altLang="en-US" sz="2400" b="1" i="1" baseline="-25000"/>
              <a:t>s</a:t>
            </a:r>
            <a:r>
              <a:rPr lang="en-US" altLang="en-US" sz="2400"/>
              <a:t>.  </a:t>
            </a:r>
          </a:p>
          <a:p>
            <a:pPr>
              <a:buFontTx/>
              <a:buNone/>
            </a:pPr>
            <a:r>
              <a:rPr lang="en-US" altLang="en-US" sz="2400"/>
              <a:t>  Answers to these questions are on the next slide!</a:t>
            </a:r>
          </a:p>
          <a:p>
            <a:endParaRPr lang="en-US" altLang="en-US" sz="1800"/>
          </a:p>
          <a:p>
            <a:pPr>
              <a:buFontTx/>
              <a:buNone/>
            </a:pPr>
            <a:endParaRPr lang="en-US" altLang="en-US" sz="1800"/>
          </a:p>
          <a:p>
            <a:pPr>
              <a:buFontTx/>
              <a:buNone/>
            </a:pPr>
            <a:r>
              <a:rPr lang="en-US" altLang="en-US" sz="1800" b="1"/>
              <a:t> </a:t>
            </a:r>
            <a:endParaRPr lang="en-US" altLang="en-US" sz="1800"/>
          </a:p>
          <a:p>
            <a:pPr>
              <a:buFontTx/>
              <a:buNone/>
            </a:pPr>
            <a:r>
              <a:rPr lang="en-US" altLang="en-US" sz="1800" b="1"/>
              <a:t> </a:t>
            </a:r>
            <a:endParaRPr lang="en-US" altLang="en-US" sz="1800"/>
          </a:p>
          <a:p>
            <a:pPr>
              <a:buFontTx/>
              <a:buNone/>
            </a:pPr>
            <a:r>
              <a:rPr lang="en-US" altLang="en-US" sz="1800" b="1"/>
              <a:t> </a:t>
            </a:r>
            <a:endParaRPr lang="en-US" altLang="en-US" sz="1800"/>
          </a:p>
          <a:p>
            <a:pPr>
              <a:buFontTx/>
              <a:buNone/>
            </a:pPr>
            <a:r>
              <a:rPr lang="en-US" altLang="en-US" sz="1800" b="1"/>
              <a:t> </a:t>
            </a:r>
            <a:endParaRPr lang="en-US" altLang="en-US" sz="1800"/>
          </a:p>
          <a:p>
            <a:pPr>
              <a:buFontTx/>
              <a:buNone/>
            </a:pPr>
            <a:endParaRPr lang="en-US" altLang="en-US" sz="1800"/>
          </a:p>
        </p:txBody>
      </p:sp>
      <p:sp>
        <p:nvSpPr>
          <p:cNvPr id="7" name="Rectangle 3">
            <a:extLst>
              <a:ext uri="{FF2B5EF4-FFF2-40B4-BE49-F238E27FC236}">
                <a16:creationId xmlns:a16="http://schemas.microsoft.com/office/drawing/2014/main" id="{3FAE6249-7C96-4680-9EE3-7B98C1A52513}"/>
              </a:ext>
            </a:extLst>
          </p:cNvPr>
          <p:cNvSpPr txBox="1">
            <a:spLocks noChangeArrowheads="1"/>
          </p:cNvSpPr>
          <p:nvPr/>
        </p:nvSpPr>
        <p:spPr bwMode="auto">
          <a:xfrm>
            <a:off x="457200" y="2743200"/>
            <a:ext cx="6781800" cy="762000"/>
          </a:xfrm>
          <a:prstGeom prst="rect">
            <a:avLst/>
          </a:prstGeom>
          <a:noFill/>
          <a:ln w="9525">
            <a:noFill/>
            <a:miter lim="800000"/>
            <a:headEnd/>
            <a:tailEnd/>
          </a:ln>
          <a:effectLst/>
        </p:spPr>
        <p:txBody>
          <a:bodyPr/>
          <a:lstStyle/>
          <a:p>
            <a:pPr marL="342900" indent="-342900">
              <a:spcBef>
                <a:spcPct val="20000"/>
              </a:spcBef>
              <a:buFontTx/>
              <a:buChar char="•"/>
              <a:defRPr/>
            </a:pPr>
            <a:endParaRPr lang="en-US" sz="2800" kern="0" dirty="0">
              <a:latin typeface="+mn-lt"/>
              <a:cs typeface="+mn-cs"/>
            </a:endParaRPr>
          </a:p>
        </p:txBody>
      </p:sp>
      <p:sp>
        <p:nvSpPr>
          <p:cNvPr id="40966" name="Rectangle 2">
            <a:extLst>
              <a:ext uri="{FF2B5EF4-FFF2-40B4-BE49-F238E27FC236}">
                <a16:creationId xmlns:a16="http://schemas.microsoft.com/office/drawing/2014/main" id="{775697D8-8D62-41D1-8C8B-951C2D34BBCE}"/>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0967" name="Rectangle 3">
            <a:extLst>
              <a:ext uri="{FF2B5EF4-FFF2-40B4-BE49-F238E27FC236}">
                <a16:creationId xmlns:a16="http://schemas.microsoft.com/office/drawing/2014/main" id="{B68FBA3C-792C-4F8C-82A7-85225C024117}"/>
              </a:ext>
            </a:extLst>
          </p:cNvPr>
          <p:cNvSpPr>
            <a:spLocks noChangeArrowheads="1"/>
          </p:cNvSpPr>
          <p:nvPr/>
        </p:nvSpPr>
        <p:spPr bwMode="auto">
          <a:xfrm>
            <a:off x="457200" y="666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 name="Action Button: Forward or Next 7">
            <a:hlinkClick r:id="" action="ppaction://hlinkshowjump?jump=nextslide" highlightClick="1"/>
            <a:extLst>
              <a:ext uri="{FF2B5EF4-FFF2-40B4-BE49-F238E27FC236}">
                <a16:creationId xmlns:a16="http://schemas.microsoft.com/office/drawing/2014/main" id="{DC0CEA3F-C1A2-4ABB-B5D5-6D8D39E78133}"/>
              </a:ext>
            </a:extLst>
          </p:cNvPr>
          <p:cNvSpPr/>
          <p:nvPr/>
        </p:nvSpPr>
        <p:spPr>
          <a:xfrm>
            <a:off x="8229600" y="5867400"/>
            <a:ext cx="731838" cy="731838"/>
          </a:xfrm>
          <a:prstGeom prst="actionButtonForwardNext">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69" name="Rectangle 2">
            <a:extLst>
              <a:ext uri="{FF2B5EF4-FFF2-40B4-BE49-F238E27FC236}">
                <a16:creationId xmlns:a16="http://schemas.microsoft.com/office/drawing/2014/main" id="{05C7BBC0-AA9A-4F5A-9899-64F3845C71AF}"/>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0970" name="Rectangle 3">
            <a:extLst>
              <a:ext uri="{FF2B5EF4-FFF2-40B4-BE49-F238E27FC236}">
                <a16:creationId xmlns:a16="http://schemas.microsoft.com/office/drawing/2014/main" id="{CC3031F9-958F-4D76-B57F-BF127897DF4F}"/>
              </a:ext>
            </a:extLst>
          </p:cNvPr>
          <p:cNvSpPr>
            <a:spLocks noChangeArrowheads="1"/>
          </p:cNvSpPr>
          <p:nvPr/>
        </p:nvSpPr>
        <p:spPr bwMode="auto">
          <a:xfrm>
            <a:off x="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a:extLst>
              <a:ext uri="{FF2B5EF4-FFF2-40B4-BE49-F238E27FC236}">
                <a16:creationId xmlns:a16="http://schemas.microsoft.com/office/drawing/2014/main" id="{CA5A07A1-F8AC-4831-9D7B-29E9F46541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60DB40-5203-4EDD-83E0-049EDDABB81A}" type="slidenum">
              <a:rPr lang="en-US" altLang="en-US"/>
              <a:pPr eaLnBrk="1" hangingPunct="1"/>
              <a:t>4</a:t>
            </a:fld>
            <a:endParaRPr lang="en-US" altLang="en-US"/>
          </a:p>
        </p:txBody>
      </p:sp>
      <p:sp>
        <p:nvSpPr>
          <p:cNvPr id="7171" name="Rectangle 2">
            <a:extLst>
              <a:ext uri="{FF2B5EF4-FFF2-40B4-BE49-F238E27FC236}">
                <a16:creationId xmlns:a16="http://schemas.microsoft.com/office/drawing/2014/main" id="{FB9F211D-980E-455E-A80E-5F6DB67722EA}"/>
              </a:ext>
            </a:extLst>
          </p:cNvPr>
          <p:cNvSpPr>
            <a:spLocks noGrp="1" noChangeArrowheads="1"/>
          </p:cNvSpPr>
          <p:nvPr>
            <p:ph type="title"/>
          </p:nvPr>
        </p:nvSpPr>
        <p:spPr>
          <a:xfrm>
            <a:off x="457200" y="0"/>
            <a:ext cx="8229600" cy="685800"/>
          </a:xfrm>
          <a:solidFill>
            <a:schemeClr val="bg1">
              <a:lumMod val="75000"/>
            </a:schemeClr>
          </a:solidFill>
          <a:ln w="38100">
            <a:solidFill>
              <a:schemeClr val="tx1"/>
            </a:solidFill>
          </a:ln>
        </p:spPr>
        <p:txBody>
          <a:bodyPr/>
          <a:lstStyle/>
          <a:p>
            <a:pPr eaLnBrk="1" hangingPunct="1">
              <a:defRPr/>
            </a:pPr>
            <a:br>
              <a:rPr lang="en-US" sz="3200" b="1" dirty="0"/>
            </a:br>
            <a:r>
              <a:rPr lang="en-US" sz="3200" b="1" dirty="0"/>
              <a:t>Materials List</a:t>
            </a:r>
            <a:br>
              <a:rPr lang="en-US" sz="3200" b="1" dirty="0"/>
            </a:br>
            <a:endParaRPr lang="en-US" sz="3200" b="1" dirty="0"/>
          </a:p>
        </p:txBody>
      </p:sp>
      <p:sp>
        <p:nvSpPr>
          <p:cNvPr id="5124" name="Rectangle 4">
            <a:extLst>
              <a:ext uri="{FF2B5EF4-FFF2-40B4-BE49-F238E27FC236}">
                <a16:creationId xmlns:a16="http://schemas.microsoft.com/office/drawing/2014/main" id="{8DD59359-50DF-4611-8746-65A9AE867A47}"/>
              </a:ext>
            </a:extLst>
          </p:cNvPr>
          <p:cNvSpPr>
            <a:spLocks noGrp="1" noChangeArrowheads="1"/>
          </p:cNvSpPr>
          <p:nvPr>
            <p:ph type="body" sz="half" idx="1"/>
          </p:nvPr>
        </p:nvSpPr>
        <p:spPr>
          <a:xfrm>
            <a:off x="381000" y="762000"/>
            <a:ext cx="7924800" cy="5638800"/>
          </a:xfrm>
        </p:spPr>
        <p:txBody>
          <a:bodyPr/>
          <a:lstStyle/>
          <a:p>
            <a:pPr eaLnBrk="1" hangingPunct="1">
              <a:buFont typeface="Wingdings" panose="05000000000000000000" pitchFamily="2" charset="2"/>
              <a:buChar char="q"/>
            </a:pPr>
            <a:r>
              <a:rPr lang="en-US" altLang="en-US" sz="2400"/>
              <a:t>Graduated cylinder</a:t>
            </a:r>
          </a:p>
          <a:p>
            <a:pPr eaLnBrk="1" hangingPunct="1">
              <a:buFont typeface="Wingdings" panose="05000000000000000000" pitchFamily="2" charset="2"/>
              <a:buChar char="q"/>
            </a:pPr>
            <a:r>
              <a:rPr lang="en-US" altLang="en-US" sz="2400"/>
              <a:t>Beaker</a:t>
            </a:r>
          </a:p>
          <a:p>
            <a:pPr eaLnBrk="1" hangingPunct="1">
              <a:buFont typeface="Wingdings" panose="05000000000000000000" pitchFamily="2" charset="2"/>
              <a:buChar char="q"/>
            </a:pPr>
            <a:r>
              <a:rPr lang="en-US" altLang="en-US" sz="2400"/>
              <a:t>Bucket for water</a:t>
            </a:r>
          </a:p>
          <a:p>
            <a:pPr eaLnBrk="1" hangingPunct="1">
              <a:buFont typeface="Wingdings" panose="05000000000000000000" pitchFamily="2" charset="2"/>
              <a:buChar char="q"/>
            </a:pPr>
            <a:r>
              <a:rPr lang="en-US" altLang="en-US" sz="2400"/>
              <a:t>Funnel</a:t>
            </a:r>
          </a:p>
          <a:p>
            <a:pPr eaLnBrk="1" hangingPunct="1">
              <a:buFont typeface="Wingdings" panose="05000000000000000000" pitchFamily="2" charset="2"/>
              <a:buChar char="q"/>
            </a:pPr>
            <a:r>
              <a:rPr lang="en-US" altLang="en-US" sz="2400"/>
              <a:t>Box with volume relationship set: cube, rectangular prism, cone, pyramid, cylinder, and sphere</a:t>
            </a:r>
          </a:p>
          <a:p>
            <a:pPr eaLnBrk="1" hangingPunct="1">
              <a:buFont typeface="Wingdings" panose="05000000000000000000" pitchFamily="2" charset="2"/>
              <a:buChar char="q"/>
            </a:pPr>
            <a:r>
              <a:rPr lang="en-US" altLang="en-US" sz="2400"/>
              <a:t>Balance</a:t>
            </a:r>
          </a:p>
          <a:p>
            <a:pPr eaLnBrk="1" hangingPunct="1">
              <a:buFont typeface="Wingdings" panose="05000000000000000000" pitchFamily="2" charset="2"/>
              <a:buChar char="q"/>
            </a:pPr>
            <a:r>
              <a:rPr lang="en-US" altLang="en-US" sz="2400"/>
              <a:t>Box with packing peanuts</a:t>
            </a:r>
          </a:p>
          <a:p>
            <a:pPr eaLnBrk="1" hangingPunct="1">
              <a:buFont typeface="Wingdings" panose="05000000000000000000" pitchFamily="2" charset="2"/>
              <a:buChar char="q"/>
            </a:pPr>
            <a:r>
              <a:rPr lang="en-US" altLang="en-US" sz="2400"/>
              <a:t>Box with miscellaneous items such as hickory nuts, string, acorns, spiny seed pod,  stone, cotton ball, feather, paper clips, noodles, plastic cap, felt pad, hexagonal weight, metal washer &amp; jacks</a:t>
            </a:r>
          </a:p>
          <a:p>
            <a:pPr eaLnBrk="1" hangingPunct="1">
              <a:buFont typeface="Wingdings" panose="05000000000000000000" pitchFamily="2" charset="2"/>
              <a:buChar char="q"/>
            </a:pPr>
            <a:r>
              <a:rPr lang="en-US" altLang="en-US" sz="2400"/>
              <a:t>Box with 40 circular discs</a:t>
            </a:r>
          </a:p>
          <a:p>
            <a:pPr eaLnBrk="1" hangingPunct="1"/>
            <a:endParaRPr lang="en-US" altLang="en-US" sz="2000"/>
          </a:p>
          <a:p>
            <a:pPr eaLnBrk="1" hangingPunct="1">
              <a:lnSpc>
                <a:spcPct val="90000"/>
              </a:lnSpc>
              <a:buFont typeface="Wingdings" panose="05000000000000000000" pitchFamily="2" charset="2"/>
              <a:buChar char="q"/>
            </a:pPr>
            <a:endParaRPr lang="en-US" altLang="en-US" sz="2000" b="1"/>
          </a:p>
        </p:txBody>
      </p:sp>
      <p:sp>
        <p:nvSpPr>
          <p:cNvPr id="9" name="Action Button: Forward or Next 8">
            <a:hlinkClick r:id="" action="ppaction://hlinkshowjump?jump=nextslide" highlightClick="1"/>
            <a:extLst>
              <a:ext uri="{FF2B5EF4-FFF2-40B4-BE49-F238E27FC236}">
                <a16:creationId xmlns:a16="http://schemas.microsoft.com/office/drawing/2014/main" id="{A53DE36A-4A80-4660-8AE4-D57544879CA4}"/>
              </a:ext>
            </a:extLst>
          </p:cNvPr>
          <p:cNvSpPr/>
          <p:nvPr/>
        </p:nvSpPr>
        <p:spPr>
          <a:xfrm>
            <a:off x="8229600" y="6096000"/>
            <a:ext cx="639763" cy="639763"/>
          </a:xfrm>
          <a:prstGeom prst="actionButtonForwardNex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6" name="TextBox 9">
            <a:extLst>
              <a:ext uri="{FF2B5EF4-FFF2-40B4-BE49-F238E27FC236}">
                <a16:creationId xmlns:a16="http://schemas.microsoft.com/office/drawing/2014/main" id="{24B14EC9-EC45-4D37-A9DA-A300524C9468}"/>
              </a:ext>
            </a:extLst>
          </p:cNvPr>
          <p:cNvSpPr txBox="1">
            <a:spLocks noChangeArrowheads="1"/>
          </p:cNvSpPr>
          <p:nvPr/>
        </p:nvSpPr>
        <p:spPr bwMode="auto">
          <a:xfrm>
            <a:off x="1600200" y="6248400"/>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Materials list continues on the next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Slide Number Placeholder 5">
            <a:extLst>
              <a:ext uri="{FF2B5EF4-FFF2-40B4-BE49-F238E27FC236}">
                <a16:creationId xmlns:a16="http://schemas.microsoft.com/office/drawing/2014/main" id="{595CDCA7-8028-4A7E-9976-5348FAA3C6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40AFEA-C1B3-41BC-9E6F-6C971D404704}" type="slidenum">
              <a:rPr lang="en-US" altLang="en-US"/>
              <a:pPr eaLnBrk="1" hangingPunct="1"/>
              <a:t>40</a:t>
            </a:fld>
            <a:endParaRPr lang="en-US" altLang="en-US"/>
          </a:p>
        </p:txBody>
      </p:sp>
      <p:sp>
        <p:nvSpPr>
          <p:cNvPr id="41987" name="Rectangle 2">
            <a:extLst>
              <a:ext uri="{FF2B5EF4-FFF2-40B4-BE49-F238E27FC236}">
                <a16:creationId xmlns:a16="http://schemas.microsoft.com/office/drawing/2014/main" id="{792F1442-F75C-4C69-8477-A8D4D70D6C58}"/>
              </a:ext>
            </a:extLst>
          </p:cNvPr>
          <p:cNvSpPr>
            <a:spLocks noGrp="1" noChangeArrowheads="1"/>
          </p:cNvSpPr>
          <p:nvPr>
            <p:ph type="title"/>
          </p:nvPr>
        </p:nvSpPr>
        <p:spPr>
          <a:xfrm>
            <a:off x="457200" y="76200"/>
            <a:ext cx="8229600" cy="762000"/>
          </a:xfrm>
          <a:solidFill>
            <a:srgbClr val="E04EBA"/>
          </a:solidFill>
          <a:ln w="38100">
            <a:solidFill>
              <a:schemeClr val="tx1"/>
            </a:solidFill>
            <a:miter lim="800000"/>
            <a:headEnd/>
            <a:tailEnd/>
          </a:ln>
        </p:spPr>
        <p:txBody>
          <a:bodyPr/>
          <a:lstStyle/>
          <a:p>
            <a:pPr eaLnBrk="1" hangingPunct="1"/>
            <a:r>
              <a:rPr lang="en-US" altLang="en-US" sz="2400" b="1"/>
              <a:t>Exercise 1a2. Obtaining the mass of unknowns using Newton’s laws of motion. (Higher Grades) </a:t>
            </a:r>
          </a:p>
        </p:txBody>
      </p:sp>
      <p:sp>
        <p:nvSpPr>
          <p:cNvPr id="9219" name="Rectangle 3">
            <a:extLst>
              <a:ext uri="{FF2B5EF4-FFF2-40B4-BE49-F238E27FC236}">
                <a16:creationId xmlns:a16="http://schemas.microsoft.com/office/drawing/2014/main" id="{9DA6C834-F2D0-4E11-B7BF-AF7DD3412D31}"/>
              </a:ext>
            </a:extLst>
          </p:cNvPr>
          <p:cNvSpPr>
            <a:spLocks noGrp="1" noChangeArrowheads="1"/>
          </p:cNvSpPr>
          <p:nvPr>
            <p:ph type="body" idx="1"/>
          </p:nvPr>
        </p:nvSpPr>
        <p:spPr>
          <a:xfrm>
            <a:off x="457200" y="914400"/>
            <a:ext cx="8229600" cy="3352800"/>
          </a:xfrm>
        </p:spPr>
        <p:txBody>
          <a:bodyPr/>
          <a:lstStyle/>
          <a:p>
            <a:pPr>
              <a:buFontTx/>
              <a:buNone/>
            </a:pPr>
            <a:r>
              <a:rPr lang="en-US" altLang="en-US" sz="2400" b="1"/>
              <a:t>Q5. </a:t>
            </a:r>
            <a:r>
              <a:rPr lang="en-US" altLang="en-US" sz="2400"/>
              <a:t>Use Newton’s second law to find  </a:t>
            </a:r>
            <a:r>
              <a:rPr lang="en-US" altLang="en-US" sz="2400" b="1" i="1"/>
              <a:t>F</a:t>
            </a:r>
            <a:r>
              <a:rPr lang="en-US" altLang="en-US" sz="2400" b="1" i="1" baseline="-25000"/>
              <a:t>w</a:t>
            </a:r>
            <a:r>
              <a:rPr lang="en-US" altLang="en-US" sz="2400"/>
              <a:t> in terms of  </a:t>
            </a:r>
            <a:r>
              <a:rPr lang="en-US" altLang="en-US" sz="2400" b="1" i="1"/>
              <a:t>a</a:t>
            </a:r>
            <a:r>
              <a:rPr lang="en-US" altLang="en-US" sz="2400" b="1" i="1" baseline="-25000"/>
              <a:t>s</a:t>
            </a:r>
            <a:r>
              <a:rPr lang="en-US" altLang="en-US" sz="2400"/>
              <a:t> and </a:t>
            </a:r>
            <a:r>
              <a:rPr lang="en-US" altLang="en-US" sz="2400" b="1" i="1"/>
              <a:t>m</a:t>
            </a:r>
            <a:r>
              <a:rPr lang="en-US" altLang="en-US" sz="2400" b="1" i="1" baseline="-25000"/>
              <a:t>w</a:t>
            </a:r>
            <a:r>
              <a:rPr lang="en-US" altLang="en-US" sz="2400"/>
              <a:t>.  </a:t>
            </a:r>
          </a:p>
          <a:p>
            <a:pPr>
              <a:buFontTx/>
              <a:buNone/>
            </a:pPr>
            <a:endParaRPr lang="en-US" altLang="en-US" sz="2400"/>
          </a:p>
          <a:p>
            <a:pPr algn="ctr">
              <a:buFontTx/>
              <a:buNone/>
            </a:pPr>
            <a:r>
              <a:rPr lang="en-US" altLang="en-US" sz="2400" b="1" i="1">
                <a:solidFill>
                  <a:srgbClr val="E04EBA"/>
                </a:solidFill>
              </a:rPr>
              <a:t>Fw = m</a:t>
            </a:r>
            <a:r>
              <a:rPr lang="en-US" altLang="en-US" sz="2400" b="1" i="1" baseline="-25000">
                <a:solidFill>
                  <a:srgbClr val="E04EBA"/>
                </a:solidFill>
              </a:rPr>
              <a:t>w</a:t>
            </a:r>
            <a:r>
              <a:rPr lang="en-US" altLang="en-US" sz="2400" b="1" i="1">
                <a:solidFill>
                  <a:srgbClr val="E04EBA"/>
                </a:solidFill>
              </a:rPr>
              <a:t> × a</a:t>
            </a:r>
            <a:r>
              <a:rPr lang="en-US" altLang="en-US" sz="2400" b="1" i="1" baseline="-25000">
                <a:solidFill>
                  <a:srgbClr val="E04EBA"/>
                </a:solidFill>
              </a:rPr>
              <a:t>s</a:t>
            </a:r>
            <a:r>
              <a:rPr lang="en-US" altLang="en-US" sz="2400" b="1" i="1">
                <a:solidFill>
                  <a:srgbClr val="E04EBA"/>
                </a:solidFill>
              </a:rPr>
              <a:t> = 0.05 (kg × m)/s</a:t>
            </a:r>
            <a:r>
              <a:rPr lang="en-US" altLang="en-US" sz="2400" b="1" i="1" baseline="30000">
                <a:solidFill>
                  <a:srgbClr val="E04EBA"/>
                </a:solidFill>
              </a:rPr>
              <a:t>2</a:t>
            </a:r>
            <a:r>
              <a:rPr lang="en-US" altLang="en-US" sz="2400" b="1" i="1">
                <a:solidFill>
                  <a:srgbClr val="E04EBA"/>
                </a:solidFill>
              </a:rPr>
              <a:t> × a</a:t>
            </a:r>
            <a:r>
              <a:rPr lang="en-US" altLang="en-US" sz="2400" b="1" i="1" baseline="-25000">
                <a:solidFill>
                  <a:srgbClr val="E04EBA"/>
                </a:solidFill>
              </a:rPr>
              <a:t>s</a:t>
            </a:r>
          </a:p>
          <a:p>
            <a:pPr>
              <a:buFontTx/>
              <a:buNone/>
            </a:pPr>
            <a:r>
              <a:rPr lang="en-US" altLang="en-US" sz="2400"/>
              <a:t> </a:t>
            </a:r>
          </a:p>
          <a:p>
            <a:pPr>
              <a:buFontTx/>
              <a:buNone/>
            </a:pPr>
            <a:r>
              <a:rPr lang="en-US" altLang="en-US" sz="2400" b="1"/>
              <a:t>Q6. </a:t>
            </a:r>
            <a:r>
              <a:rPr lang="en-US" altLang="en-US" sz="2400"/>
              <a:t>Find  </a:t>
            </a:r>
            <a:r>
              <a:rPr lang="en-US" altLang="en-US" sz="2400" b="1" i="1"/>
              <a:t>T</a:t>
            </a:r>
            <a:r>
              <a:rPr lang="en-US" altLang="en-US" sz="2400"/>
              <a:t> in terms of </a:t>
            </a:r>
            <a:r>
              <a:rPr lang="en-US" altLang="en-US" sz="2400" b="1" i="1"/>
              <a:t>a</a:t>
            </a:r>
            <a:r>
              <a:rPr lang="en-US" altLang="en-US" sz="2400" b="1" i="1" baseline="-25000"/>
              <a:t>s</a:t>
            </a:r>
            <a:r>
              <a:rPr lang="en-US" altLang="en-US" sz="2400"/>
              <a:t>.  </a:t>
            </a:r>
          </a:p>
          <a:p>
            <a:pPr>
              <a:buFontTx/>
              <a:buNone/>
            </a:pPr>
            <a:r>
              <a:rPr lang="en-US" altLang="en-US" sz="2400">
                <a:solidFill>
                  <a:srgbClr val="E04EBA"/>
                </a:solidFill>
              </a:rPr>
              <a:t>  Since </a:t>
            </a:r>
            <a:r>
              <a:rPr lang="en-US" altLang="en-US" sz="2400" b="1" i="1">
                <a:solidFill>
                  <a:srgbClr val="E04EBA"/>
                </a:solidFill>
              </a:rPr>
              <a:t>Fw = m</a:t>
            </a:r>
            <a:r>
              <a:rPr lang="en-US" altLang="en-US" sz="2400" b="1" i="1" baseline="-25000">
                <a:solidFill>
                  <a:srgbClr val="E04EBA"/>
                </a:solidFill>
              </a:rPr>
              <a:t>w</a:t>
            </a:r>
            <a:r>
              <a:rPr lang="en-US" altLang="en-US" sz="2400" b="1" i="1">
                <a:solidFill>
                  <a:srgbClr val="E04EBA"/>
                </a:solidFill>
              </a:rPr>
              <a:t> × a</a:t>
            </a:r>
            <a:r>
              <a:rPr lang="en-US" altLang="en-US" sz="2400" b="1" i="1" baseline="-25000">
                <a:solidFill>
                  <a:srgbClr val="E04EBA"/>
                </a:solidFill>
              </a:rPr>
              <a:t>s</a:t>
            </a:r>
            <a:r>
              <a:rPr lang="en-US" altLang="en-US" sz="2400" b="1" i="1">
                <a:solidFill>
                  <a:srgbClr val="E04EBA"/>
                </a:solidFill>
              </a:rPr>
              <a:t> = 0.05 (kg × m)/s</a:t>
            </a:r>
            <a:r>
              <a:rPr lang="en-US" altLang="en-US" sz="2400" b="1" i="1" baseline="30000">
                <a:solidFill>
                  <a:srgbClr val="E04EBA"/>
                </a:solidFill>
              </a:rPr>
              <a:t>2</a:t>
            </a:r>
            <a:r>
              <a:rPr lang="en-US" altLang="en-US" sz="2400" b="1" i="1">
                <a:solidFill>
                  <a:srgbClr val="E04EBA"/>
                </a:solidFill>
              </a:rPr>
              <a:t> × a</a:t>
            </a:r>
            <a:r>
              <a:rPr lang="en-US" altLang="en-US" sz="2400" b="1" i="1" baseline="-25000">
                <a:solidFill>
                  <a:srgbClr val="E04EBA"/>
                </a:solidFill>
              </a:rPr>
              <a:t>s</a:t>
            </a:r>
          </a:p>
          <a:p>
            <a:pPr algn="ctr">
              <a:buFontTx/>
              <a:buNone/>
            </a:pPr>
            <a:r>
              <a:rPr lang="en-US" altLang="en-US" sz="2400" b="1">
                <a:solidFill>
                  <a:srgbClr val="E04EBA"/>
                </a:solidFill>
              </a:rPr>
              <a:t>AND</a:t>
            </a:r>
          </a:p>
          <a:p>
            <a:pPr algn="ctr">
              <a:buFontTx/>
              <a:buNone/>
            </a:pPr>
            <a:r>
              <a:rPr lang="en-US" altLang="en-US" sz="2400" b="1">
                <a:solidFill>
                  <a:srgbClr val="E04EBA"/>
                </a:solidFill>
              </a:rPr>
              <a:t>Fw = 0.49 </a:t>
            </a:r>
            <a:r>
              <a:rPr lang="en-US" altLang="en-US" sz="2400" b="1" i="1">
                <a:solidFill>
                  <a:srgbClr val="E04EBA"/>
                </a:solidFill>
              </a:rPr>
              <a:t>(kg × m)/s</a:t>
            </a:r>
            <a:r>
              <a:rPr lang="en-US" altLang="en-US" sz="2400" b="1" i="1" baseline="30000">
                <a:solidFill>
                  <a:srgbClr val="E04EBA"/>
                </a:solidFill>
              </a:rPr>
              <a:t>2</a:t>
            </a:r>
            <a:r>
              <a:rPr lang="en-US" altLang="en-US" sz="2400" b="1" i="1">
                <a:solidFill>
                  <a:srgbClr val="E04EBA"/>
                </a:solidFill>
              </a:rPr>
              <a:t> – T</a:t>
            </a:r>
          </a:p>
          <a:p>
            <a:pPr algn="ctr">
              <a:buFontTx/>
              <a:buNone/>
            </a:pPr>
            <a:r>
              <a:rPr lang="en-US" altLang="en-US" sz="2400" b="1">
                <a:solidFill>
                  <a:srgbClr val="E04EBA"/>
                </a:solidFill>
              </a:rPr>
              <a:t>Then </a:t>
            </a:r>
            <a:r>
              <a:rPr lang="en-US" altLang="en-US" sz="2400" b="1" i="1">
                <a:solidFill>
                  <a:srgbClr val="E04EBA"/>
                </a:solidFill>
              </a:rPr>
              <a:t>0.05 (kg × m)/s</a:t>
            </a:r>
            <a:r>
              <a:rPr lang="en-US" altLang="en-US" sz="2400" b="1" i="1" baseline="30000">
                <a:solidFill>
                  <a:srgbClr val="E04EBA"/>
                </a:solidFill>
              </a:rPr>
              <a:t>2</a:t>
            </a:r>
            <a:r>
              <a:rPr lang="en-US" altLang="en-US" sz="2400" b="1" i="1">
                <a:solidFill>
                  <a:srgbClr val="E04EBA"/>
                </a:solidFill>
              </a:rPr>
              <a:t> × a</a:t>
            </a:r>
            <a:r>
              <a:rPr lang="en-US" altLang="en-US" sz="2400" b="1" i="1" baseline="-25000">
                <a:solidFill>
                  <a:srgbClr val="E04EBA"/>
                </a:solidFill>
              </a:rPr>
              <a:t>s </a:t>
            </a:r>
            <a:r>
              <a:rPr lang="en-US" altLang="en-US" sz="2400" b="1" i="1">
                <a:solidFill>
                  <a:srgbClr val="E04EBA"/>
                </a:solidFill>
              </a:rPr>
              <a:t>= </a:t>
            </a:r>
            <a:r>
              <a:rPr lang="en-US" altLang="en-US" sz="2400" b="1">
                <a:solidFill>
                  <a:srgbClr val="E04EBA"/>
                </a:solidFill>
              </a:rPr>
              <a:t>0.49 </a:t>
            </a:r>
            <a:r>
              <a:rPr lang="en-US" altLang="en-US" sz="2400" b="1" i="1">
                <a:solidFill>
                  <a:srgbClr val="E04EBA"/>
                </a:solidFill>
              </a:rPr>
              <a:t>(kg × m)/s</a:t>
            </a:r>
            <a:r>
              <a:rPr lang="en-US" altLang="en-US" sz="2400" b="1" i="1" baseline="30000">
                <a:solidFill>
                  <a:srgbClr val="E04EBA"/>
                </a:solidFill>
              </a:rPr>
              <a:t>2</a:t>
            </a:r>
            <a:r>
              <a:rPr lang="en-US" altLang="en-US" sz="2400" b="1" i="1">
                <a:solidFill>
                  <a:srgbClr val="E04EBA"/>
                </a:solidFill>
              </a:rPr>
              <a:t> – T</a:t>
            </a:r>
          </a:p>
          <a:p>
            <a:pPr algn="ctr">
              <a:buFontTx/>
              <a:buNone/>
            </a:pPr>
            <a:r>
              <a:rPr lang="en-US" altLang="en-US" sz="2400" b="1">
                <a:solidFill>
                  <a:srgbClr val="E04EBA"/>
                </a:solidFill>
              </a:rPr>
              <a:t>SO</a:t>
            </a:r>
          </a:p>
          <a:p>
            <a:pPr algn="ctr">
              <a:buFontTx/>
              <a:buNone/>
            </a:pPr>
            <a:r>
              <a:rPr lang="en-US" altLang="en-US" sz="2400" b="1">
                <a:solidFill>
                  <a:srgbClr val="E04EBA"/>
                </a:solidFill>
              </a:rPr>
              <a:t>T = 0.49 </a:t>
            </a:r>
            <a:r>
              <a:rPr lang="en-US" altLang="en-US" sz="2400" b="1" i="1">
                <a:solidFill>
                  <a:srgbClr val="E04EBA"/>
                </a:solidFill>
              </a:rPr>
              <a:t>(kg × m)/s</a:t>
            </a:r>
            <a:r>
              <a:rPr lang="en-US" altLang="en-US" sz="2400" b="1" i="1" baseline="30000">
                <a:solidFill>
                  <a:srgbClr val="E04EBA"/>
                </a:solidFill>
              </a:rPr>
              <a:t>2</a:t>
            </a:r>
            <a:r>
              <a:rPr lang="en-US" altLang="en-US" sz="2400" b="1" i="1">
                <a:solidFill>
                  <a:srgbClr val="E04EBA"/>
                </a:solidFill>
              </a:rPr>
              <a:t>  - 0.05 kg × a</a:t>
            </a:r>
            <a:r>
              <a:rPr lang="en-US" altLang="en-US" sz="2400" b="1" i="1" baseline="-25000">
                <a:solidFill>
                  <a:srgbClr val="E04EBA"/>
                </a:solidFill>
              </a:rPr>
              <a:t>s</a:t>
            </a:r>
            <a:r>
              <a:rPr lang="en-US" altLang="en-US" sz="2400" b="1" i="1">
                <a:solidFill>
                  <a:srgbClr val="E04EBA"/>
                </a:solidFill>
              </a:rPr>
              <a:t> </a:t>
            </a:r>
            <a:endParaRPr lang="en-US" altLang="en-US" sz="2400" b="1">
              <a:solidFill>
                <a:srgbClr val="E04EBA"/>
              </a:solidFill>
            </a:endParaRPr>
          </a:p>
          <a:p>
            <a:pPr>
              <a:buFontTx/>
              <a:buNone/>
            </a:pPr>
            <a:r>
              <a:rPr lang="en-US" altLang="en-US" sz="2400"/>
              <a:t> </a:t>
            </a:r>
          </a:p>
          <a:p>
            <a:pPr>
              <a:buFontTx/>
              <a:buNone/>
            </a:pPr>
            <a:endParaRPr lang="en-US" altLang="en-US" sz="2400"/>
          </a:p>
          <a:p>
            <a:endParaRPr lang="en-US" altLang="en-US" sz="1800"/>
          </a:p>
          <a:p>
            <a:pPr>
              <a:buFontTx/>
              <a:buNone/>
            </a:pPr>
            <a:endParaRPr lang="en-US" altLang="en-US" sz="1800"/>
          </a:p>
          <a:p>
            <a:pPr>
              <a:buFontTx/>
              <a:buNone/>
            </a:pPr>
            <a:r>
              <a:rPr lang="en-US" altLang="en-US" sz="1800" b="1"/>
              <a:t> </a:t>
            </a:r>
            <a:endParaRPr lang="en-US" altLang="en-US" sz="1800"/>
          </a:p>
          <a:p>
            <a:pPr>
              <a:buFontTx/>
              <a:buNone/>
            </a:pPr>
            <a:r>
              <a:rPr lang="en-US" altLang="en-US" sz="1800" b="1"/>
              <a:t> </a:t>
            </a:r>
            <a:endParaRPr lang="en-US" altLang="en-US" sz="1800"/>
          </a:p>
          <a:p>
            <a:pPr>
              <a:buFontTx/>
              <a:buNone/>
            </a:pPr>
            <a:r>
              <a:rPr lang="en-US" altLang="en-US" sz="1800" b="1"/>
              <a:t> </a:t>
            </a:r>
            <a:endParaRPr lang="en-US" altLang="en-US" sz="1800"/>
          </a:p>
          <a:p>
            <a:pPr>
              <a:buFontTx/>
              <a:buNone/>
            </a:pPr>
            <a:r>
              <a:rPr lang="en-US" altLang="en-US" sz="1800" b="1"/>
              <a:t> </a:t>
            </a:r>
            <a:endParaRPr lang="en-US" altLang="en-US" sz="1800"/>
          </a:p>
          <a:p>
            <a:pPr>
              <a:buFontTx/>
              <a:buNone/>
            </a:pPr>
            <a:endParaRPr lang="en-US" altLang="en-US" sz="1800"/>
          </a:p>
        </p:txBody>
      </p:sp>
      <p:sp>
        <p:nvSpPr>
          <p:cNvPr id="7" name="Rectangle 3">
            <a:extLst>
              <a:ext uri="{FF2B5EF4-FFF2-40B4-BE49-F238E27FC236}">
                <a16:creationId xmlns:a16="http://schemas.microsoft.com/office/drawing/2014/main" id="{B331B01E-C051-45D9-8C95-5843F4F01EB1}"/>
              </a:ext>
            </a:extLst>
          </p:cNvPr>
          <p:cNvSpPr txBox="1">
            <a:spLocks noChangeArrowheads="1"/>
          </p:cNvSpPr>
          <p:nvPr/>
        </p:nvSpPr>
        <p:spPr bwMode="auto">
          <a:xfrm>
            <a:off x="457200" y="2743200"/>
            <a:ext cx="6781800" cy="762000"/>
          </a:xfrm>
          <a:prstGeom prst="rect">
            <a:avLst/>
          </a:prstGeom>
          <a:noFill/>
          <a:ln w="9525">
            <a:noFill/>
            <a:miter lim="800000"/>
            <a:headEnd/>
            <a:tailEnd/>
          </a:ln>
          <a:effectLst/>
        </p:spPr>
        <p:txBody>
          <a:bodyPr/>
          <a:lstStyle/>
          <a:p>
            <a:pPr marL="342900" indent="-342900">
              <a:spcBef>
                <a:spcPct val="20000"/>
              </a:spcBef>
              <a:buFontTx/>
              <a:buChar char="•"/>
              <a:defRPr/>
            </a:pPr>
            <a:endParaRPr lang="en-US" sz="2800" kern="0" dirty="0">
              <a:latin typeface="+mn-lt"/>
              <a:cs typeface="+mn-cs"/>
            </a:endParaRPr>
          </a:p>
        </p:txBody>
      </p:sp>
      <p:sp>
        <p:nvSpPr>
          <p:cNvPr id="41990" name="Rectangle 2">
            <a:extLst>
              <a:ext uri="{FF2B5EF4-FFF2-40B4-BE49-F238E27FC236}">
                <a16:creationId xmlns:a16="http://schemas.microsoft.com/office/drawing/2014/main" id="{5DF9839F-1FE1-4404-932D-D462284CD8E6}"/>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991" name="Rectangle 3">
            <a:extLst>
              <a:ext uri="{FF2B5EF4-FFF2-40B4-BE49-F238E27FC236}">
                <a16:creationId xmlns:a16="http://schemas.microsoft.com/office/drawing/2014/main" id="{0BD84B45-F4F4-4407-B822-976D9E6F73F5}"/>
              </a:ext>
            </a:extLst>
          </p:cNvPr>
          <p:cNvSpPr>
            <a:spLocks noChangeArrowheads="1"/>
          </p:cNvSpPr>
          <p:nvPr/>
        </p:nvSpPr>
        <p:spPr bwMode="auto">
          <a:xfrm>
            <a:off x="457200" y="666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 name="Action Button: Forward or Next 7">
            <a:hlinkClick r:id="" action="ppaction://hlinkshowjump?jump=nextslide" highlightClick="1"/>
            <a:extLst>
              <a:ext uri="{FF2B5EF4-FFF2-40B4-BE49-F238E27FC236}">
                <a16:creationId xmlns:a16="http://schemas.microsoft.com/office/drawing/2014/main" id="{35246ACD-EA59-4BFF-BBDC-EAFAC9F4D97A}"/>
              </a:ext>
            </a:extLst>
          </p:cNvPr>
          <p:cNvSpPr/>
          <p:nvPr/>
        </p:nvSpPr>
        <p:spPr>
          <a:xfrm>
            <a:off x="8229600" y="5867400"/>
            <a:ext cx="731838" cy="731838"/>
          </a:xfrm>
          <a:prstGeom prst="actionButtonForwardNext">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93" name="Rectangle 2">
            <a:extLst>
              <a:ext uri="{FF2B5EF4-FFF2-40B4-BE49-F238E27FC236}">
                <a16:creationId xmlns:a16="http://schemas.microsoft.com/office/drawing/2014/main" id="{ECC12391-EDBA-4FF3-A441-FF77796B889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994" name="Rectangle 3">
            <a:extLst>
              <a:ext uri="{FF2B5EF4-FFF2-40B4-BE49-F238E27FC236}">
                <a16:creationId xmlns:a16="http://schemas.microsoft.com/office/drawing/2014/main" id="{D35E5F3D-19CD-413A-BDE8-F944F48FC6A7}"/>
              </a:ext>
            </a:extLst>
          </p:cNvPr>
          <p:cNvSpPr>
            <a:spLocks noChangeArrowheads="1"/>
          </p:cNvSpPr>
          <p:nvPr/>
        </p:nvSpPr>
        <p:spPr bwMode="auto">
          <a:xfrm>
            <a:off x="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219">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9219">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Slide Number Placeholder 5">
            <a:extLst>
              <a:ext uri="{FF2B5EF4-FFF2-40B4-BE49-F238E27FC236}">
                <a16:creationId xmlns:a16="http://schemas.microsoft.com/office/drawing/2014/main" id="{044CD733-6BE1-4651-9357-0CCA1F712B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809ECC-3571-45B2-BC7D-CA3538584152}" type="slidenum">
              <a:rPr lang="en-US" altLang="en-US"/>
              <a:pPr eaLnBrk="1" hangingPunct="1"/>
              <a:t>41</a:t>
            </a:fld>
            <a:endParaRPr lang="en-US" altLang="en-US"/>
          </a:p>
        </p:txBody>
      </p:sp>
      <p:sp>
        <p:nvSpPr>
          <p:cNvPr id="43011" name="Rectangle 2">
            <a:extLst>
              <a:ext uri="{FF2B5EF4-FFF2-40B4-BE49-F238E27FC236}">
                <a16:creationId xmlns:a16="http://schemas.microsoft.com/office/drawing/2014/main" id="{72B9FF78-1BCB-4DCB-A390-AAAC05E9F379}"/>
              </a:ext>
            </a:extLst>
          </p:cNvPr>
          <p:cNvSpPr>
            <a:spLocks noGrp="1" noChangeArrowheads="1"/>
          </p:cNvSpPr>
          <p:nvPr>
            <p:ph type="title"/>
          </p:nvPr>
        </p:nvSpPr>
        <p:spPr>
          <a:xfrm>
            <a:off x="457200" y="76200"/>
            <a:ext cx="8229600" cy="762000"/>
          </a:xfrm>
          <a:solidFill>
            <a:srgbClr val="E04EBA"/>
          </a:solidFill>
          <a:ln w="38100">
            <a:solidFill>
              <a:schemeClr val="tx1"/>
            </a:solidFill>
            <a:miter lim="800000"/>
            <a:headEnd/>
            <a:tailEnd/>
          </a:ln>
        </p:spPr>
        <p:txBody>
          <a:bodyPr/>
          <a:lstStyle/>
          <a:p>
            <a:pPr eaLnBrk="1" hangingPunct="1"/>
            <a:r>
              <a:rPr lang="en-US" altLang="en-US" sz="2400" b="1"/>
              <a:t>Exercise 1a2. Obtaining the mass of unknowns using Newton’s laws of motion. (Higher Grades) </a:t>
            </a:r>
          </a:p>
        </p:txBody>
      </p:sp>
      <p:sp>
        <p:nvSpPr>
          <p:cNvPr id="9219" name="Rectangle 3">
            <a:extLst>
              <a:ext uri="{FF2B5EF4-FFF2-40B4-BE49-F238E27FC236}">
                <a16:creationId xmlns:a16="http://schemas.microsoft.com/office/drawing/2014/main" id="{D956D4A8-E69D-48D1-95DD-B8BDA0D3184A}"/>
              </a:ext>
            </a:extLst>
          </p:cNvPr>
          <p:cNvSpPr>
            <a:spLocks noGrp="1" noChangeArrowheads="1"/>
          </p:cNvSpPr>
          <p:nvPr>
            <p:ph type="body" idx="1"/>
          </p:nvPr>
        </p:nvSpPr>
        <p:spPr>
          <a:xfrm>
            <a:off x="457200" y="914400"/>
            <a:ext cx="8229600" cy="3352800"/>
          </a:xfrm>
        </p:spPr>
        <p:txBody>
          <a:bodyPr/>
          <a:lstStyle/>
          <a:p>
            <a:pPr>
              <a:buFontTx/>
              <a:buNone/>
            </a:pPr>
            <a:r>
              <a:rPr lang="en-US" altLang="en-US" sz="2400"/>
              <a:t> </a:t>
            </a:r>
            <a:r>
              <a:rPr lang="en-US" altLang="en-US" sz="2400" b="1"/>
              <a:t>Step 4. Use Newton’s second law to find the combined mass of the cart and object, </a:t>
            </a:r>
            <a:r>
              <a:rPr lang="en-US" altLang="en-US" sz="2400" b="1" i="1"/>
              <a:t>m</a:t>
            </a:r>
            <a:r>
              <a:rPr lang="en-US" altLang="en-US" sz="2400" b="1" i="1" baseline="-25000"/>
              <a:t>tot</a:t>
            </a:r>
            <a:r>
              <a:rPr lang="en-US" altLang="en-US" sz="2400" b="1"/>
              <a:t>.</a:t>
            </a:r>
            <a:endParaRPr lang="en-US" altLang="en-US" sz="2400"/>
          </a:p>
          <a:p>
            <a:pPr>
              <a:buFont typeface="Wingdings" panose="05000000000000000000" pitchFamily="2" charset="2"/>
              <a:buChar char="q"/>
            </a:pPr>
            <a:r>
              <a:rPr lang="en-US" altLang="en-US" sz="2400"/>
              <a:t>The cart is being pulled by the tension, or pulling force, in the string.  Therefore, the force on the cart, </a:t>
            </a:r>
            <a:r>
              <a:rPr lang="en-US" altLang="en-US" sz="2400" b="1" i="1"/>
              <a:t>F</a:t>
            </a:r>
            <a:r>
              <a:rPr lang="en-US" altLang="en-US" sz="2400" b="1" i="1" baseline="-25000"/>
              <a:t>c</a:t>
            </a:r>
            <a:r>
              <a:rPr lang="en-US" altLang="en-US" sz="2400"/>
              <a:t>, is equal to </a:t>
            </a:r>
            <a:r>
              <a:rPr lang="en-US" altLang="en-US" sz="2400" b="1" i="1"/>
              <a:t>T</a:t>
            </a:r>
            <a:r>
              <a:rPr lang="en-US" altLang="en-US" sz="2400"/>
              <a:t>.  </a:t>
            </a:r>
          </a:p>
          <a:p>
            <a:pPr>
              <a:buFont typeface="Wingdings" panose="05000000000000000000" pitchFamily="2" charset="2"/>
              <a:buChar char="q"/>
            </a:pPr>
            <a:r>
              <a:rPr lang="en-US" altLang="en-US" sz="2400"/>
              <a:t>By Newton’s second law,  </a:t>
            </a:r>
            <a:r>
              <a:rPr lang="en-US" altLang="en-US" sz="2400" b="1" i="1"/>
              <a:t>F</a:t>
            </a:r>
            <a:r>
              <a:rPr lang="en-US" altLang="en-US" sz="2400" b="1" i="1" baseline="-25000"/>
              <a:t>c</a:t>
            </a:r>
            <a:r>
              <a:rPr lang="en-US" altLang="en-US" sz="2400"/>
              <a:t> is also the product of the cart’s mass and its acceleration.</a:t>
            </a:r>
          </a:p>
          <a:p>
            <a:pPr algn="ctr">
              <a:buFontTx/>
              <a:buNone/>
            </a:pPr>
            <a:r>
              <a:rPr lang="en-US" altLang="en-US" sz="2400" b="1" i="1">
                <a:solidFill>
                  <a:srgbClr val="E04EBA"/>
                </a:solidFill>
              </a:rPr>
              <a:t>F</a:t>
            </a:r>
            <a:r>
              <a:rPr lang="en-US" altLang="en-US" sz="2400" b="1" i="1" baseline="-25000">
                <a:solidFill>
                  <a:srgbClr val="E04EBA"/>
                </a:solidFill>
              </a:rPr>
              <a:t>c </a:t>
            </a:r>
            <a:r>
              <a:rPr lang="en-US" altLang="en-US" sz="2400" b="1" i="1">
                <a:solidFill>
                  <a:srgbClr val="E04EBA"/>
                </a:solidFill>
              </a:rPr>
              <a:t>= m</a:t>
            </a:r>
            <a:r>
              <a:rPr lang="en-US" altLang="en-US" sz="2400" b="1" i="1" baseline="-25000">
                <a:solidFill>
                  <a:srgbClr val="E04EBA"/>
                </a:solidFill>
              </a:rPr>
              <a:t>tot</a:t>
            </a:r>
            <a:r>
              <a:rPr lang="en-US" altLang="en-US" sz="2400" b="1" i="1">
                <a:solidFill>
                  <a:srgbClr val="E04EBA"/>
                </a:solidFill>
              </a:rPr>
              <a:t> × a</a:t>
            </a:r>
            <a:r>
              <a:rPr lang="en-US" altLang="en-US" sz="2400" b="1" i="1" baseline="-25000">
                <a:solidFill>
                  <a:srgbClr val="E04EBA"/>
                </a:solidFill>
              </a:rPr>
              <a:t>s</a:t>
            </a:r>
          </a:p>
          <a:p>
            <a:pPr>
              <a:buFont typeface="Wingdings" panose="05000000000000000000" pitchFamily="2" charset="2"/>
              <a:buChar char="q"/>
            </a:pPr>
            <a:r>
              <a:rPr lang="en-US" altLang="en-US" sz="2400" b="1"/>
              <a:t>Q7. </a:t>
            </a:r>
            <a:r>
              <a:rPr lang="en-US" altLang="en-US" sz="2400"/>
              <a:t>Solve for </a:t>
            </a:r>
            <a:r>
              <a:rPr lang="en-US" altLang="en-US" sz="2400" b="1" i="1"/>
              <a:t>m</a:t>
            </a:r>
            <a:r>
              <a:rPr lang="en-US" altLang="en-US" sz="2400" b="1" i="1" baseline="-25000"/>
              <a:t>tot</a:t>
            </a:r>
            <a:r>
              <a:rPr lang="en-US" altLang="en-US" sz="2400"/>
              <a:t>.  </a:t>
            </a:r>
            <a:r>
              <a:rPr lang="en-US" altLang="en-US" sz="2400" b="1"/>
              <a:t>Click for the answer!</a:t>
            </a:r>
          </a:p>
          <a:p>
            <a:pPr>
              <a:buFontTx/>
              <a:buNone/>
            </a:pPr>
            <a:endParaRPr lang="en-US" altLang="en-US" sz="2400"/>
          </a:p>
          <a:p>
            <a:endParaRPr lang="en-US" altLang="en-US" sz="1800"/>
          </a:p>
          <a:p>
            <a:pPr>
              <a:buFontTx/>
              <a:buNone/>
            </a:pPr>
            <a:endParaRPr lang="en-US" altLang="en-US" sz="1800"/>
          </a:p>
          <a:p>
            <a:pPr>
              <a:buFontTx/>
              <a:buNone/>
            </a:pPr>
            <a:r>
              <a:rPr lang="en-US" altLang="en-US" sz="1800" b="1"/>
              <a:t> </a:t>
            </a:r>
            <a:endParaRPr lang="en-US" altLang="en-US" sz="1800"/>
          </a:p>
          <a:p>
            <a:pPr>
              <a:buFontTx/>
              <a:buNone/>
            </a:pPr>
            <a:r>
              <a:rPr lang="en-US" altLang="en-US" sz="1800" b="1"/>
              <a:t> </a:t>
            </a:r>
            <a:endParaRPr lang="en-US" altLang="en-US" sz="1800"/>
          </a:p>
          <a:p>
            <a:pPr>
              <a:buFontTx/>
              <a:buNone/>
            </a:pPr>
            <a:r>
              <a:rPr lang="en-US" altLang="en-US" sz="1800" b="1"/>
              <a:t> </a:t>
            </a:r>
            <a:endParaRPr lang="en-US" altLang="en-US" sz="1800"/>
          </a:p>
          <a:p>
            <a:pPr>
              <a:buFontTx/>
              <a:buNone/>
            </a:pPr>
            <a:r>
              <a:rPr lang="en-US" altLang="en-US" sz="1800" b="1"/>
              <a:t> </a:t>
            </a:r>
            <a:endParaRPr lang="en-US" altLang="en-US" sz="1800"/>
          </a:p>
          <a:p>
            <a:pPr>
              <a:buFontTx/>
              <a:buNone/>
            </a:pPr>
            <a:endParaRPr lang="en-US" altLang="en-US" sz="1800"/>
          </a:p>
        </p:txBody>
      </p:sp>
      <p:sp>
        <p:nvSpPr>
          <p:cNvPr id="7" name="Rectangle 3">
            <a:extLst>
              <a:ext uri="{FF2B5EF4-FFF2-40B4-BE49-F238E27FC236}">
                <a16:creationId xmlns:a16="http://schemas.microsoft.com/office/drawing/2014/main" id="{23D0160A-D66C-48FC-A2A6-91EB78A36EA6}"/>
              </a:ext>
            </a:extLst>
          </p:cNvPr>
          <p:cNvSpPr txBox="1">
            <a:spLocks noChangeArrowheads="1"/>
          </p:cNvSpPr>
          <p:nvPr/>
        </p:nvSpPr>
        <p:spPr bwMode="auto">
          <a:xfrm>
            <a:off x="457200" y="2743200"/>
            <a:ext cx="6781800" cy="762000"/>
          </a:xfrm>
          <a:prstGeom prst="rect">
            <a:avLst/>
          </a:prstGeom>
          <a:noFill/>
          <a:ln w="9525">
            <a:noFill/>
            <a:miter lim="800000"/>
            <a:headEnd/>
            <a:tailEnd/>
          </a:ln>
          <a:effectLst/>
        </p:spPr>
        <p:txBody>
          <a:bodyPr/>
          <a:lstStyle/>
          <a:p>
            <a:pPr marL="342900" indent="-342900">
              <a:spcBef>
                <a:spcPct val="20000"/>
              </a:spcBef>
              <a:buFontTx/>
              <a:buChar char="•"/>
              <a:defRPr/>
            </a:pPr>
            <a:endParaRPr lang="en-US" sz="2800" kern="0" dirty="0">
              <a:latin typeface="+mn-lt"/>
              <a:cs typeface="+mn-cs"/>
            </a:endParaRPr>
          </a:p>
        </p:txBody>
      </p:sp>
      <p:sp>
        <p:nvSpPr>
          <p:cNvPr id="43014" name="Rectangle 2">
            <a:extLst>
              <a:ext uri="{FF2B5EF4-FFF2-40B4-BE49-F238E27FC236}">
                <a16:creationId xmlns:a16="http://schemas.microsoft.com/office/drawing/2014/main" id="{77EC2F1F-8767-42B3-A07A-BB083D631389}"/>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15" name="Rectangle 3">
            <a:extLst>
              <a:ext uri="{FF2B5EF4-FFF2-40B4-BE49-F238E27FC236}">
                <a16:creationId xmlns:a16="http://schemas.microsoft.com/office/drawing/2014/main" id="{80450E2D-D3CF-43FA-95E1-1B35F29520FE}"/>
              </a:ext>
            </a:extLst>
          </p:cNvPr>
          <p:cNvSpPr>
            <a:spLocks noChangeArrowheads="1"/>
          </p:cNvSpPr>
          <p:nvPr/>
        </p:nvSpPr>
        <p:spPr bwMode="auto">
          <a:xfrm>
            <a:off x="457200" y="666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 name="Action Button: Forward or Next 7">
            <a:hlinkClick r:id="" action="ppaction://hlinkshowjump?jump=nextslide" highlightClick="1"/>
            <a:extLst>
              <a:ext uri="{FF2B5EF4-FFF2-40B4-BE49-F238E27FC236}">
                <a16:creationId xmlns:a16="http://schemas.microsoft.com/office/drawing/2014/main" id="{04B00B1E-DFD6-4C87-8887-5EF377212D6D}"/>
              </a:ext>
            </a:extLst>
          </p:cNvPr>
          <p:cNvSpPr/>
          <p:nvPr/>
        </p:nvSpPr>
        <p:spPr>
          <a:xfrm>
            <a:off x="8229600" y="5867400"/>
            <a:ext cx="731838" cy="731838"/>
          </a:xfrm>
          <a:prstGeom prst="actionButtonForwardNext">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7" name="Rectangle 2">
            <a:extLst>
              <a:ext uri="{FF2B5EF4-FFF2-40B4-BE49-F238E27FC236}">
                <a16:creationId xmlns:a16="http://schemas.microsoft.com/office/drawing/2014/main" id="{CBB68475-93E0-4CB3-93B6-647B551A9B82}"/>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18" name="Rectangle 3">
            <a:extLst>
              <a:ext uri="{FF2B5EF4-FFF2-40B4-BE49-F238E27FC236}">
                <a16:creationId xmlns:a16="http://schemas.microsoft.com/office/drawing/2014/main" id="{E363C891-0458-4CDA-BFA9-61FFEC413959}"/>
              </a:ext>
            </a:extLst>
          </p:cNvPr>
          <p:cNvSpPr>
            <a:spLocks noChangeArrowheads="1"/>
          </p:cNvSpPr>
          <p:nvPr/>
        </p:nvSpPr>
        <p:spPr bwMode="auto">
          <a:xfrm>
            <a:off x="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19" name="Rectangle 2">
            <a:extLst>
              <a:ext uri="{FF2B5EF4-FFF2-40B4-BE49-F238E27FC236}">
                <a16:creationId xmlns:a16="http://schemas.microsoft.com/office/drawing/2014/main" id="{07EDE4BE-8CB6-46FF-B10C-7EE9F4EB677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95233" name="Picture 1">
            <a:extLst>
              <a:ext uri="{FF2B5EF4-FFF2-40B4-BE49-F238E27FC236}">
                <a16:creationId xmlns:a16="http://schemas.microsoft.com/office/drawing/2014/main" id="{E09D7E2A-71A1-4253-A128-38276B20229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8400" y="5181600"/>
            <a:ext cx="398621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52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Slide Number Placeholder 5">
            <a:extLst>
              <a:ext uri="{FF2B5EF4-FFF2-40B4-BE49-F238E27FC236}">
                <a16:creationId xmlns:a16="http://schemas.microsoft.com/office/drawing/2014/main" id="{299A09A0-C3EC-4DD3-87E2-661FAD59E2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E9D4EE-D42C-40CF-A84F-A596A0453573}" type="slidenum">
              <a:rPr lang="en-US" altLang="en-US"/>
              <a:pPr eaLnBrk="1" hangingPunct="1"/>
              <a:t>42</a:t>
            </a:fld>
            <a:endParaRPr lang="en-US" altLang="en-US"/>
          </a:p>
        </p:txBody>
      </p:sp>
      <p:sp>
        <p:nvSpPr>
          <p:cNvPr id="44035" name="Rectangle 2">
            <a:extLst>
              <a:ext uri="{FF2B5EF4-FFF2-40B4-BE49-F238E27FC236}">
                <a16:creationId xmlns:a16="http://schemas.microsoft.com/office/drawing/2014/main" id="{A7DFE550-9690-44A4-AA20-D245E6E2E9E5}"/>
              </a:ext>
            </a:extLst>
          </p:cNvPr>
          <p:cNvSpPr>
            <a:spLocks noGrp="1" noChangeArrowheads="1"/>
          </p:cNvSpPr>
          <p:nvPr>
            <p:ph type="title"/>
          </p:nvPr>
        </p:nvSpPr>
        <p:spPr>
          <a:xfrm>
            <a:off x="457200" y="76200"/>
            <a:ext cx="8229600" cy="762000"/>
          </a:xfrm>
          <a:solidFill>
            <a:srgbClr val="E04EBA"/>
          </a:solidFill>
          <a:ln w="38100">
            <a:solidFill>
              <a:schemeClr val="tx1"/>
            </a:solidFill>
            <a:miter lim="800000"/>
            <a:headEnd/>
            <a:tailEnd/>
          </a:ln>
        </p:spPr>
        <p:txBody>
          <a:bodyPr/>
          <a:lstStyle/>
          <a:p>
            <a:pPr eaLnBrk="1" hangingPunct="1"/>
            <a:r>
              <a:rPr lang="en-US" altLang="en-US" sz="2400" b="1"/>
              <a:t>Exercise 1a2. Obtaining the mass of unknowns using Newton’s laws of motion. (Higher Grades) </a:t>
            </a:r>
          </a:p>
        </p:txBody>
      </p:sp>
      <p:sp>
        <p:nvSpPr>
          <p:cNvPr id="9219" name="Rectangle 3">
            <a:extLst>
              <a:ext uri="{FF2B5EF4-FFF2-40B4-BE49-F238E27FC236}">
                <a16:creationId xmlns:a16="http://schemas.microsoft.com/office/drawing/2014/main" id="{69A6B5C8-3EC3-4DDA-B9A2-64234E80498E}"/>
              </a:ext>
            </a:extLst>
          </p:cNvPr>
          <p:cNvSpPr>
            <a:spLocks noGrp="1" noChangeArrowheads="1"/>
          </p:cNvSpPr>
          <p:nvPr>
            <p:ph type="body" idx="1"/>
          </p:nvPr>
        </p:nvSpPr>
        <p:spPr>
          <a:xfrm>
            <a:off x="457200" y="914400"/>
            <a:ext cx="8229600" cy="3352800"/>
          </a:xfrm>
        </p:spPr>
        <p:txBody>
          <a:bodyPr/>
          <a:lstStyle/>
          <a:p>
            <a:pPr>
              <a:buFontTx/>
              <a:buNone/>
            </a:pPr>
            <a:r>
              <a:rPr lang="en-US" altLang="en-US" sz="2400" b="1"/>
              <a:t>Step 5.</a:t>
            </a:r>
            <a:r>
              <a:rPr lang="en-US" altLang="en-US" sz="2400"/>
              <a:t> </a:t>
            </a:r>
            <a:r>
              <a:rPr lang="en-US" altLang="en-US" sz="2400" b="1"/>
              <a:t>Find the mass of each object.  </a:t>
            </a:r>
            <a:endParaRPr lang="en-US" altLang="en-US" sz="2400"/>
          </a:p>
          <a:p>
            <a:pPr>
              <a:buFont typeface="Wingdings" panose="05000000000000000000" pitchFamily="2" charset="2"/>
              <a:buChar char="q"/>
            </a:pPr>
            <a:r>
              <a:rPr lang="en-US" altLang="en-US" sz="2400"/>
              <a:t>To find the mass of each object, simply subtract the mass of the cart (</a:t>
            </a:r>
            <a:r>
              <a:rPr lang="en-US" altLang="en-US" sz="2400" b="1" i="1"/>
              <a:t>m</a:t>
            </a:r>
            <a:r>
              <a:rPr lang="en-US" altLang="en-US" sz="2400" b="1" i="1" baseline="-25000"/>
              <a:t>cart</a:t>
            </a:r>
            <a:r>
              <a:rPr lang="en-US" altLang="en-US" sz="2400"/>
              <a:t>) from the combined mass of the cart and object (</a:t>
            </a:r>
            <a:r>
              <a:rPr lang="en-US" altLang="en-US" sz="2400" b="1" i="1"/>
              <a:t>m</a:t>
            </a:r>
            <a:r>
              <a:rPr lang="en-US" altLang="en-US" sz="2400" b="1" i="1" baseline="-25000"/>
              <a:t>tot</a:t>
            </a:r>
            <a:r>
              <a:rPr lang="en-US" altLang="en-US" sz="2400"/>
              <a:t>).</a:t>
            </a:r>
          </a:p>
          <a:p>
            <a:pPr>
              <a:buFont typeface="Wingdings" panose="05000000000000000000" pitchFamily="2" charset="2"/>
              <a:buChar char="q"/>
            </a:pPr>
            <a:r>
              <a:rPr lang="en-US" altLang="en-US" sz="2400"/>
              <a:t>Note that the masses  </a:t>
            </a:r>
            <a:r>
              <a:rPr lang="en-US" altLang="en-US" sz="2400" b="1" i="1"/>
              <a:t>m</a:t>
            </a:r>
            <a:r>
              <a:rPr lang="en-US" altLang="en-US" sz="2400" b="1" i="1" baseline="-25000"/>
              <a:t>tot</a:t>
            </a:r>
            <a:r>
              <a:rPr lang="en-US" altLang="en-US" sz="2400"/>
              <a:t> and  </a:t>
            </a:r>
            <a:r>
              <a:rPr lang="en-US" altLang="en-US" sz="2400" b="1" i="1"/>
              <a:t>m</a:t>
            </a:r>
            <a:r>
              <a:rPr lang="en-US" altLang="en-US" sz="2400" b="1" i="1" baseline="-25000"/>
              <a:t>cart</a:t>
            </a:r>
            <a:r>
              <a:rPr lang="en-US" altLang="en-US" sz="2400"/>
              <a:t> must be in kilograms, or at least in the same units, for your answer to make sense.</a:t>
            </a:r>
          </a:p>
          <a:p>
            <a:pPr>
              <a:buFont typeface="Wingdings" panose="05000000000000000000" pitchFamily="2" charset="2"/>
              <a:buChar char="q"/>
            </a:pPr>
            <a:r>
              <a:rPr lang="en-US" altLang="en-US" sz="2400"/>
              <a:t>Complete your table by recording the mass of each object.</a:t>
            </a:r>
          </a:p>
          <a:p>
            <a:pPr>
              <a:buFont typeface="Wingdings" panose="05000000000000000000" pitchFamily="2" charset="2"/>
              <a:buChar char="q"/>
            </a:pPr>
            <a:r>
              <a:rPr lang="en-US" altLang="en-US" sz="2400"/>
              <a:t>Add the data points for the unknown objects to the graph you have made of mass versus time to travel the track. </a:t>
            </a:r>
          </a:p>
          <a:p>
            <a:pPr>
              <a:buFont typeface="Wingdings" panose="05000000000000000000" pitchFamily="2" charset="2"/>
              <a:buChar char="q"/>
            </a:pPr>
            <a:r>
              <a:rPr lang="en-US" altLang="en-US" sz="2400"/>
              <a:t>Test the ranking obtained from your table and graph against your original ranking of items by mass.</a:t>
            </a:r>
          </a:p>
          <a:p>
            <a:pPr>
              <a:buFontTx/>
              <a:buNone/>
            </a:pPr>
            <a:endParaRPr lang="en-US" altLang="en-US" sz="2400"/>
          </a:p>
          <a:p>
            <a:endParaRPr lang="en-US" altLang="en-US" sz="1800"/>
          </a:p>
          <a:p>
            <a:pPr>
              <a:buFontTx/>
              <a:buNone/>
            </a:pPr>
            <a:endParaRPr lang="en-US" altLang="en-US" sz="1800"/>
          </a:p>
          <a:p>
            <a:pPr>
              <a:buFontTx/>
              <a:buNone/>
            </a:pPr>
            <a:r>
              <a:rPr lang="en-US" altLang="en-US" sz="1800" b="1"/>
              <a:t> </a:t>
            </a:r>
            <a:endParaRPr lang="en-US" altLang="en-US" sz="1800"/>
          </a:p>
          <a:p>
            <a:pPr>
              <a:buFontTx/>
              <a:buNone/>
            </a:pPr>
            <a:r>
              <a:rPr lang="en-US" altLang="en-US" sz="1800" b="1"/>
              <a:t> </a:t>
            </a:r>
            <a:endParaRPr lang="en-US" altLang="en-US" sz="1800"/>
          </a:p>
          <a:p>
            <a:pPr>
              <a:buFontTx/>
              <a:buNone/>
            </a:pPr>
            <a:r>
              <a:rPr lang="en-US" altLang="en-US" sz="1800" b="1"/>
              <a:t> </a:t>
            </a:r>
            <a:endParaRPr lang="en-US" altLang="en-US" sz="1800"/>
          </a:p>
          <a:p>
            <a:pPr>
              <a:buFontTx/>
              <a:buNone/>
            </a:pPr>
            <a:r>
              <a:rPr lang="en-US" altLang="en-US" sz="1800" b="1"/>
              <a:t> </a:t>
            </a:r>
            <a:endParaRPr lang="en-US" altLang="en-US" sz="1800"/>
          </a:p>
          <a:p>
            <a:pPr>
              <a:buFontTx/>
              <a:buNone/>
            </a:pPr>
            <a:endParaRPr lang="en-US" altLang="en-US" sz="1800"/>
          </a:p>
        </p:txBody>
      </p:sp>
      <p:sp>
        <p:nvSpPr>
          <p:cNvPr id="44037" name="Rectangle 2">
            <a:extLst>
              <a:ext uri="{FF2B5EF4-FFF2-40B4-BE49-F238E27FC236}">
                <a16:creationId xmlns:a16="http://schemas.microsoft.com/office/drawing/2014/main" id="{0EBC159B-D2E8-4302-BE3E-CE585EE9357F}"/>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38" name="Rectangle 3">
            <a:extLst>
              <a:ext uri="{FF2B5EF4-FFF2-40B4-BE49-F238E27FC236}">
                <a16:creationId xmlns:a16="http://schemas.microsoft.com/office/drawing/2014/main" id="{BBD064E2-C089-4445-9424-BB671AF710EB}"/>
              </a:ext>
            </a:extLst>
          </p:cNvPr>
          <p:cNvSpPr>
            <a:spLocks noChangeArrowheads="1"/>
          </p:cNvSpPr>
          <p:nvPr/>
        </p:nvSpPr>
        <p:spPr bwMode="auto">
          <a:xfrm>
            <a:off x="457200" y="666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 name="Action Button: Forward or Next 7">
            <a:hlinkClick r:id="" action="ppaction://hlinkshowjump?jump=nextslide" highlightClick="1"/>
            <a:extLst>
              <a:ext uri="{FF2B5EF4-FFF2-40B4-BE49-F238E27FC236}">
                <a16:creationId xmlns:a16="http://schemas.microsoft.com/office/drawing/2014/main" id="{3C50FF0A-37F3-459A-882C-3C739C451FC7}"/>
              </a:ext>
            </a:extLst>
          </p:cNvPr>
          <p:cNvSpPr/>
          <p:nvPr/>
        </p:nvSpPr>
        <p:spPr>
          <a:xfrm>
            <a:off x="8229600" y="5867400"/>
            <a:ext cx="731838" cy="731838"/>
          </a:xfrm>
          <a:prstGeom prst="actionButtonForwardNext">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040" name="Rectangle 2">
            <a:extLst>
              <a:ext uri="{FF2B5EF4-FFF2-40B4-BE49-F238E27FC236}">
                <a16:creationId xmlns:a16="http://schemas.microsoft.com/office/drawing/2014/main" id="{CC5BD33B-7208-4EC1-A9FA-0E66AB3998B8}"/>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41" name="Rectangle 3">
            <a:extLst>
              <a:ext uri="{FF2B5EF4-FFF2-40B4-BE49-F238E27FC236}">
                <a16:creationId xmlns:a16="http://schemas.microsoft.com/office/drawing/2014/main" id="{86D7573E-E034-47D3-B148-FBAA14A8E44D}"/>
              </a:ext>
            </a:extLst>
          </p:cNvPr>
          <p:cNvSpPr>
            <a:spLocks noChangeArrowheads="1"/>
          </p:cNvSpPr>
          <p:nvPr/>
        </p:nvSpPr>
        <p:spPr bwMode="auto">
          <a:xfrm>
            <a:off x="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42" name="Rectangle 2">
            <a:extLst>
              <a:ext uri="{FF2B5EF4-FFF2-40B4-BE49-F238E27FC236}">
                <a16:creationId xmlns:a16="http://schemas.microsoft.com/office/drawing/2014/main" id="{DB6B4B01-5551-4502-BE79-44F328D2992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Slide Number Placeholder 5">
            <a:extLst>
              <a:ext uri="{FF2B5EF4-FFF2-40B4-BE49-F238E27FC236}">
                <a16:creationId xmlns:a16="http://schemas.microsoft.com/office/drawing/2014/main" id="{26CC0EC9-5C29-466A-BBE7-E167EAA57D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E17DFC-5302-4686-8F93-DF0486DFF876}" type="slidenum">
              <a:rPr lang="en-US" altLang="en-US"/>
              <a:pPr eaLnBrk="1" hangingPunct="1"/>
              <a:t>43</a:t>
            </a:fld>
            <a:endParaRPr lang="en-US" altLang="en-US"/>
          </a:p>
        </p:txBody>
      </p:sp>
      <p:sp>
        <p:nvSpPr>
          <p:cNvPr id="45059" name="Rectangle 2">
            <a:extLst>
              <a:ext uri="{FF2B5EF4-FFF2-40B4-BE49-F238E27FC236}">
                <a16:creationId xmlns:a16="http://schemas.microsoft.com/office/drawing/2014/main" id="{029C1784-A688-4517-A316-F8C4A5F51588}"/>
              </a:ext>
            </a:extLst>
          </p:cNvPr>
          <p:cNvSpPr>
            <a:spLocks noGrp="1" noChangeArrowheads="1"/>
          </p:cNvSpPr>
          <p:nvPr>
            <p:ph type="title"/>
          </p:nvPr>
        </p:nvSpPr>
        <p:spPr>
          <a:xfrm>
            <a:off x="457200" y="76200"/>
            <a:ext cx="8229600" cy="762000"/>
          </a:xfrm>
          <a:solidFill>
            <a:srgbClr val="E04EBA"/>
          </a:solidFill>
          <a:ln w="38100">
            <a:solidFill>
              <a:schemeClr val="tx1"/>
            </a:solidFill>
            <a:miter lim="800000"/>
            <a:headEnd/>
            <a:tailEnd/>
          </a:ln>
        </p:spPr>
        <p:txBody>
          <a:bodyPr/>
          <a:lstStyle/>
          <a:p>
            <a:pPr eaLnBrk="1" hangingPunct="1"/>
            <a:r>
              <a:rPr lang="en-US" altLang="en-US" sz="2400" b="1"/>
              <a:t>Exercise 1a2. Obtaining the mass of unknowns using Newton’s laws of motion. (Higher Grades) </a:t>
            </a:r>
          </a:p>
        </p:txBody>
      </p:sp>
      <p:sp>
        <p:nvSpPr>
          <p:cNvPr id="45060" name="Rectangle 3">
            <a:extLst>
              <a:ext uri="{FF2B5EF4-FFF2-40B4-BE49-F238E27FC236}">
                <a16:creationId xmlns:a16="http://schemas.microsoft.com/office/drawing/2014/main" id="{7C92AA3D-9B15-42FC-A032-B1C63C6ADDF1}"/>
              </a:ext>
            </a:extLst>
          </p:cNvPr>
          <p:cNvSpPr>
            <a:spLocks noGrp="1" noChangeArrowheads="1"/>
          </p:cNvSpPr>
          <p:nvPr>
            <p:ph type="body" idx="1"/>
          </p:nvPr>
        </p:nvSpPr>
        <p:spPr>
          <a:xfrm>
            <a:off x="228600" y="914400"/>
            <a:ext cx="8686800" cy="3352800"/>
          </a:xfrm>
        </p:spPr>
        <p:txBody>
          <a:bodyPr/>
          <a:lstStyle/>
          <a:p>
            <a:pPr>
              <a:buFontTx/>
              <a:buNone/>
            </a:pPr>
            <a:r>
              <a:rPr lang="en-US" altLang="en-US" sz="2400" b="1"/>
              <a:t>Answer the following questions.</a:t>
            </a:r>
          </a:p>
          <a:p>
            <a:pPr>
              <a:buFontTx/>
              <a:buNone/>
            </a:pPr>
            <a:endParaRPr lang="en-US" altLang="en-US" sz="2800"/>
          </a:p>
          <a:p>
            <a:pPr>
              <a:buFontTx/>
              <a:buNone/>
            </a:pPr>
            <a:r>
              <a:rPr lang="en-US" altLang="en-US" sz="2800" b="1"/>
              <a:t>Q8 .</a:t>
            </a:r>
            <a:r>
              <a:rPr lang="en-US" altLang="en-US" sz="2800"/>
              <a:t>What are some possible explanations for any differences between the first (qualitative) and second (quantitative) rankings you developed?</a:t>
            </a:r>
          </a:p>
          <a:p>
            <a:pPr>
              <a:buFontTx/>
              <a:buNone/>
            </a:pPr>
            <a:endParaRPr lang="en-US" altLang="en-US" sz="2800" b="1"/>
          </a:p>
          <a:p>
            <a:pPr>
              <a:buFontTx/>
              <a:buNone/>
            </a:pPr>
            <a:r>
              <a:rPr lang="en-US" altLang="en-US" sz="2800" b="1"/>
              <a:t>Q9.</a:t>
            </a:r>
            <a:r>
              <a:rPr lang="en-US" altLang="en-US" sz="2800"/>
              <a:t> What objects were the heaviest?  The lightest?</a:t>
            </a:r>
          </a:p>
          <a:p>
            <a:pPr>
              <a:buFontTx/>
              <a:buNone/>
            </a:pPr>
            <a:r>
              <a:rPr lang="en-US" altLang="en-US" sz="2800"/>
              <a:t> </a:t>
            </a:r>
          </a:p>
          <a:p>
            <a:pPr>
              <a:buFontTx/>
              <a:buNone/>
            </a:pPr>
            <a:r>
              <a:rPr lang="en-US" altLang="en-US" sz="2800" b="1"/>
              <a:t>Q10.</a:t>
            </a:r>
            <a:r>
              <a:rPr lang="en-US" altLang="en-US" sz="2800"/>
              <a:t> Can you tell by looking at the various objects which ones had more matter in them?</a:t>
            </a:r>
            <a:endParaRPr lang="en-US" altLang="en-US" sz="2400"/>
          </a:p>
          <a:p>
            <a:endParaRPr lang="en-US" altLang="en-US" sz="1800"/>
          </a:p>
          <a:p>
            <a:pPr>
              <a:buFontTx/>
              <a:buNone/>
            </a:pPr>
            <a:endParaRPr lang="en-US" altLang="en-US" sz="1800"/>
          </a:p>
          <a:p>
            <a:pPr>
              <a:buFontTx/>
              <a:buNone/>
            </a:pPr>
            <a:r>
              <a:rPr lang="en-US" altLang="en-US" sz="1800" b="1"/>
              <a:t> </a:t>
            </a:r>
            <a:endParaRPr lang="en-US" altLang="en-US" sz="1800"/>
          </a:p>
          <a:p>
            <a:pPr>
              <a:buFontTx/>
              <a:buNone/>
            </a:pPr>
            <a:r>
              <a:rPr lang="en-US" altLang="en-US" sz="1800" b="1"/>
              <a:t> </a:t>
            </a:r>
            <a:endParaRPr lang="en-US" altLang="en-US" sz="1800"/>
          </a:p>
          <a:p>
            <a:pPr>
              <a:buFontTx/>
              <a:buNone/>
            </a:pPr>
            <a:r>
              <a:rPr lang="en-US" altLang="en-US" sz="1800" b="1"/>
              <a:t> </a:t>
            </a:r>
            <a:endParaRPr lang="en-US" altLang="en-US" sz="1800"/>
          </a:p>
          <a:p>
            <a:pPr>
              <a:buFontTx/>
              <a:buNone/>
            </a:pPr>
            <a:r>
              <a:rPr lang="en-US" altLang="en-US" sz="1800" b="1"/>
              <a:t> </a:t>
            </a:r>
            <a:endParaRPr lang="en-US" altLang="en-US" sz="1800"/>
          </a:p>
          <a:p>
            <a:pPr>
              <a:buFontTx/>
              <a:buNone/>
            </a:pPr>
            <a:endParaRPr lang="en-US" altLang="en-US" sz="1800"/>
          </a:p>
        </p:txBody>
      </p:sp>
      <p:sp>
        <p:nvSpPr>
          <p:cNvPr id="45061" name="Rectangle 2">
            <a:extLst>
              <a:ext uri="{FF2B5EF4-FFF2-40B4-BE49-F238E27FC236}">
                <a16:creationId xmlns:a16="http://schemas.microsoft.com/office/drawing/2014/main" id="{E53A076C-C569-4C3D-BA6F-0EAFF55CD4B4}"/>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062" name="Rectangle 3">
            <a:extLst>
              <a:ext uri="{FF2B5EF4-FFF2-40B4-BE49-F238E27FC236}">
                <a16:creationId xmlns:a16="http://schemas.microsoft.com/office/drawing/2014/main" id="{BF211F8E-0480-40B5-B884-F95D9977C19D}"/>
              </a:ext>
            </a:extLst>
          </p:cNvPr>
          <p:cNvSpPr>
            <a:spLocks noChangeArrowheads="1"/>
          </p:cNvSpPr>
          <p:nvPr/>
        </p:nvSpPr>
        <p:spPr bwMode="auto">
          <a:xfrm>
            <a:off x="457200" y="666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5063" name="Rectangle 2">
            <a:extLst>
              <a:ext uri="{FF2B5EF4-FFF2-40B4-BE49-F238E27FC236}">
                <a16:creationId xmlns:a16="http://schemas.microsoft.com/office/drawing/2014/main" id="{37B254A0-3729-448D-876A-2F881EA5AA6A}"/>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064" name="Rectangle 3">
            <a:extLst>
              <a:ext uri="{FF2B5EF4-FFF2-40B4-BE49-F238E27FC236}">
                <a16:creationId xmlns:a16="http://schemas.microsoft.com/office/drawing/2014/main" id="{2C677D38-2D75-40EC-B62A-1496AF168EAB}"/>
              </a:ext>
            </a:extLst>
          </p:cNvPr>
          <p:cNvSpPr>
            <a:spLocks noChangeArrowheads="1"/>
          </p:cNvSpPr>
          <p:nvPr/>
        </p:nvSpPr>
        <p:spPr bwMode="auto">
          <a:xfrm>
            <a:off x="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065" name="Rectangle 2">
            <a:extLst>
              <a:ext uri="{FF2B5EF4-FFF2-40B4-BE49-F238E27FC236}">
                <a16:creationId xmlns:a16="http://schemas.microsoft.com/office/drawing/2014/main" id="{CA0CECBA-B32A-42D6-92DC-A49F850185F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 name="Action Button: Forward or Next 15">
            <a:hlinkClick r:id="rId2" action="ppaction://hlinksldjump" highlightClick="1"/>
            <a:extLst>
              <a:ext uri="{FF2B5EF4-FFF2-40B4-BE49-F238E27FC236}">
                <a16:creationId xmlns:a16="http://schemas.microsoft.com/office/drawing/2014/main" id="{A4F08538-2BC1-483E-9363-C4EF3BBC9CF5}"/>
              </a:ext>
            </a:extLst>
          </p:cNvPr>
          <p:cNvSpPr/>
          <p:nvPr/>
        </p:nvSpPr>
        <p:spPr>
          <a:xfrm>
            <a:off x="8229600" y="5867400"/>
            <a:ext cx="731838" cy="731838"/>
          </a:xfrm>
          <a:prstGeom prst="actionButtonForwardNext">
            <a:avLst/>
          </a:prstGeom>
          <a:solidFill>
            <a:srgbClr val="E04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A767F16E-35A0-4271-B31A-FA3E866247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63568A-7886-4932-919A-E01D2FFA2ECB}" type="slidenum">
              <a:rPr lang="en-US" altLang="en-US"/>
              <a:pPr eaLnBrk="1" hangingPunct="1"/>
              <a:t>44</a:t>
            </a:fld>
            <a:endParaRPr lang="en-US" altLang="en-US"/>
          </a:p>
        </p:txBody>
      </p:sp>
      <p:sp>
        <p:nvSpPr>
          <p:cNvPr id="46083" name="Rectangle 2">
            <a:extLst>
              <a:ext uri="{FF2B5EF4-FFF2-40B4-BE49-F238E27FC236}">
                <a16:creationId xmlns:a16="http://schemas.microsoft.com/office/drawing/2014/main" id="{BC256BEC-CE01-4F0F-B8B1-2D29E2EDDAE5}"/>
              </a:ext>
            </a:extLst>
          </p:cNvPr>
          <p:cNvSpPr>
            <a:spLocks noGrp="1" noChangeArrowheads="1"/>
          </p:cNvSpPr>
          <p:nvPr>
            <p:ph type="title"/>
          </p:nvPr>
        </p:nvSpPr>
        <p:spPr>
          <a:xfrm>
            <a:off x="457200" y="304800"/>
            <a:ext cx="8229600" cy="655638"/>
          </a:xfrm>
          <a:solidFill>
            <a:srgbClr val="E04EBA"/>
          </a:solidFill>
          <a:ln w="38100">
            <a:solidFill>
              <a:schemeClr val="tx1"/>
            </a:solidFill>
            <a:miter lim="800000"/>
            <a:headEnd/>
            <a:tailEnd/>
          </a:ln>
        </p:spPr>
        <p:txBody>
          <a:bodyPr/>
          <a:lstStyle/>
          <a:p>
            <a:pPr eaLnBrk="1" hangingPunct="1"/>
            <a:r>
              <a:rPr lang="en-US" altLang="en-US" sz="2800" b="1"/>
              <a:t>Exercise 1b. What is its mass? - Directions</a:t>
            </a:r>
          </a:p>
        </p:txBody>
      </p:sp>
      <p:sp>
        <p:nvSpPr>
          <p:cNvPr id="46084" name="Rectangle 3">
            <a:extLst>
              <a:ext uri="{FF2B5EF4-FFF2-40B4-BE49-F238E27FC236}">
                <a16:creationId xmlns:a16="http://schemas.microsoft.com/office/drawing/2014/main" id="{3D34333C-D6B1-41BF-AF23-C337FDF27827}"/>
              </a:ext>
            </a:extLst>
          </p:cNvPr>
          <p:cNvSpPr>
            <a:spLocks noGrp="1" noChangeArrowheads="1"/>
          </p:cNvSpPr>
          <p:nvPr>
            <p:ph type="body" idx="1"/>
          </p:nvPr>
        </p:nvSpPr>
        <p:spPr>
          <a:xfrm>
            <a:off x="457200" y="1295400"/>
            <a:ext cx="8229600" cy="5257800"/>
          </a:xfrm>
        </p:spPr>
        <p:txBody>
          <a:bodyPr/>
          <a:lstStyle/>
          <a:p>
            <a:pPr eaLnBrk="1" hangingPunct="1">
              <a:lnSpc>
                <a:spcPct val="80000"/>
              </a:lnSpc>
              <a:buFontTx/>
              <a:buNone/>
            </a:pPr>
            <a:r>
              <a:rPr lang="en-US" altLang="en-US" sz="2800" b="1" u="sng"/>
              <a:t>TO BEGIN….</a:t>
            </a:r>
            <a:endParaRPr lang="en-US" altLang="en-US" sz="2800" b="1"/>
          </a:p>
          <a:p>
            <a:pPr eaLnBrk="1" hangingPunct="1">
              <a:lnSpc>
                <a:spcPct val="80000"/>
              </a:lnSpc>
              <a:buFontTx/>
              <a:buNone/>
            </a:pPr>
            <a:r>
              <a:rPr lang="en-US" altLang="en-US" sz="2800" b="1"/>
              <a:t>You will need:</a:t>
            </a:r>
          </a:p>
          <a:p>
            <a:pPr eaLnBrk="1" hangingPunct="1">
              <a:lnSpc>
                <a:spcPct val="80000"/>
              </a:lnSpc>
              <a:buFont typeface="Wingdings" panose="05000000000000000000" pitchFamily="2" charset="2"/>
              <a:buChar char="q"/>
            </a:pPr>
            <a:r>
              <a:rPr lang="en-US" altLang="en-US" sz="2800" b="1"/>
              <a:t> Balance (provided)</a:t>
            </a:r>
          </a:p>
          <a:p>
            <a:pPr eaLnBrk="1" hangingPunct="1">
              <a:lnSpc>
                <a:spcPct val="80000"/>
              </a:lnSpc>
              <a:buFont typeface="Wingdings" panose="05000000000000000000" pitchFamily="2" charset="2"/>
              <a:buChar char="q"/>
            </a:pPr>
            <a:r>
              <a:rPr lang="en-US" altLang="en-US" sz="2800" b="1"/>
              <a:t> Box with circular discs/rings</a:t>
            </a:r>
          </a:p>
          <a:p>
            <a:pPr eaLnBrk="1" hangingPunct="1">
              <a:lnSpc>
                <a:spcPct val="80000"/>
              </a:lnSpc>
              <a:buFont typeface="Wingdings" panose="05000000000000000000" pitchFamily="2" charset="2"/>
              <a:buChar char="q"/>
            </a:pPr>
            <a:r>
              <a:rPr lang="en-US" altLang="en-US" sz="2800" b="1"/>
              <a:t> Box with colored blocks</a:t>
            </a:r>
          </a:p>
          <a:p>
            <a:pPr eaLnBrk="1" hangingPunct="1">
              <a:lnSpc>
                <a:spcPct val="80000"/>
              </a:lnSpc>
              <a:buFont typeface="Wingdings" panose="05000000000000000000" pitchFamily="2" charset="2"/>
              <a:buChar char="q"/>
            </a:pPr>
            <a:endParaRPr lang="en-US" altLang="en-US" sz="2800" b="1"/>
          </a:p>
          <a:p>
            <a:pPr eaLnBrk="1" hangingPunct="1">
              <a:lnSpc>
                <a:spcPct val="80000"/>
              </a:lnSpc>
              <a:buFont typeface="Wingdings" panose="05000000000000000000" pitchFamily="2" charset="2"/>
              <a:buChar char="q"/>
            </a:pPr>
            <a:r>
              <a:rPr lang="en-US" altLang="en-US" sz="2800" b="1"/>
              <a:t> Note: This balance will not give a numerical value of how much an object weighs or what its mass is. However, you can balance an object of unknown mass to a series of objects of known mass in determining the mass of the object in question.</a:t>
            </a:r>
            <a:endParaRPr lang="en-US" altLang="en-US"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a:extLst>
              <a:ext uri="{FF2B5EF4-FFF2-40B4-BE49-F238E27FC236}">
                <a16:creationId xmlns:a16="http://schemas.microsoft.com/office/drawing/2014/main" id="{5993BA88-97AA-496D-9129-9A08BEE35D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87EAE3-088F-4B4C-ADBB-31F538B9107D}" type="slidenum">
              <a:rPr lang="en-US" altLang="en-US"/>
              <a:pPr eaLnBrk="1" hangingPunct="1"/>
              <a:t>45</a:t>
            </a:fld>
            <a:endParaRPr lang="en-US" altLang="en-US"/>
          </a:p>
        </p:txBody>
      </p:sp>
      <p:sp>
        <p:nvSpPr>
          <p:cNvPr id="27651" name="Rectangle 3">
            <a:extLst>
              <a:ext uri="{FF2B5EF4-FFF2-40B4-BE49-F238E27FC236}">
                <a16:creationId xmlns:a16="http://schemas.microsoft.com/office/drawing/2014/main" id="{B4DB449A-79D7-40DE-8642-83034AAD0E39}"/>
              </a:ext>
            </a:extLst>
          </p:cNvPr>
          <p:cNvSpPr>
            <a:spLocks noGrp="1" noChangeArrowheads="1"/>
          </p:cNvSpPr>
          <p:nvPr>
            <p:ph type="body" idx="1"/>
          </p:nvPr>
        </p:nvSpPr>
        <p:spPr>
          <a:xfrm>
            <a:off x="457200" y="990600"/>
            <a:ext cx="8229600" cy="5516563"/>
          </a:xfrm>
        </p:spPr>
        <p:txBody>
          <a:bodyPr/>
          <a:lstStyle/>
          <a:p>
            <a:pPr eaLnBrk="1" hangingPunct="1">
              <a:buFont typeface="Wingdings" panose="05000000000000000000" pitchFamily="2" charset="2"/>
              <a:buChar char="q"/>
            </a:pPr>
            <a:r>
              <a:rPr lang="en-US" altLang="en-US" sz="2800" b="1"/>
              <a:t>To ensure that the rings weigh the same, the teacher should…</a:t>
            </a:r>
          </a:p>
          <a:p>
            <a:pPr lvl="1" eaLnBrk="1" hangingPunct="1">
              <a:buFont typeface="Wingdings" panose="05000000000000000000" pitchFamily="2" charset="2"/>
              <a:buChar char="q"/>
            </a:pPr>
            <a:r>
              <a:rPr lang="en-US" altLang="en-US" sz="2400" b="1"/>
              <a:t> Have a student take two rings out of the box and place one ring on one tray of the balance and the other on the other tray. </a:t>
            </a:r>
          </a:p>
          <a:p>
            <a:pPr lvl="1" eaLnBrk="1" hangingPunct="1">
              <a:buFont typeface="Wingdings" panose="05000000000000000000" pitchFamily="2" charset="2"/>
              <a:buChar char="q"/>
            </a:pPr>
            <a:r>
              <a:rPr lang="en-US" altLang="en-US" sz="2400" b="1"/>
              <a:t> If the two trays balance (are level with one another), then the two rings are of equal mass. </a:t>
            </a:r>
          </a:p>
          <a:p>
            <a:pPr eaLnBrk="1" hangingPunct="1">
              <a:buFont typeface="Wingdings" panose="05000000000000000000" pitchFamily="2" charset="2"/>
              <a:buChar char="q"/>
            </a:pPr>
            <a:endParaRPr lang="en-US" altLang="en-US" sz="2800" b="1"/>
          </a:p>
          <a:p>
            <a:pPr eaLnBrk="1" hangingPunct="1">
              <a:buFont typeface="Wingdings" panose="05000000000000000000" pitchFamily="2" charset="2"/>
              <a:buChar char="q"/>
            </a:pPr>
            <a:r>
              <a:rPr lang="en-US" altLang="en-US" sz="2800" b="1"/>
              <a:t> Other students might take additional rings from the box and repeat this comparison to ensure that the rings are all of the same mass.</a:t>
            </a:r>
          </a:p>
        </p:txBody>
      </p:sp>
      <p:sp>
        <p:nvSpPr>
          <p:cNvPr id="47108" name="Text Box 4">
            <a:extLst>
              <a:ext uri="{FF2B5EF4-FFF2-40B4-BE49-F238E27FC236}">
                <a16:creationId xmlns:a16="http://schemas.microsoft.com/office/drawing/2014/main" id="{7474D0FA-5B51-40A1-9133-CCDAB9F77A14}"/>
              </a:ext>
            </a:extLst>
          </p:cNvPr>
          <p:cNvSpPr txBox="1">
            <a:spLocks noChangeArrowheads="1"/>
          </p:cNvSpPr>
          <p:nvPr/>
        </p:nvSpPr>
        <p:spPr bwMode="auto">
          <a:xfrm>
            <a:off x="381000" y="152400"/>
            <a:ext cx="3251200" cy="495300"/>
          </a:xfrm>
          <a:prstGeom prst="rect">
            <a:avLst/>
          </a:prstGeom>
          <a:solidFill>
            <a:srgbClr val="E25CBF"/>
          </a:solidFill>
          <a:ln w="38100">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Directions continued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Slide Number Placeholder 5">
            <a:extLst>
              <a:ext uri="{FF2B5EF4-FFF2-40B4-BE49-F238E27FC236}">
                <a16:creationId xmlns:a16="http://schemas.microsoft.com/office/drawing/2014/main" id="{2CE386CA-0FEA-4432-ADD4-B9BF12BEA5A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A9FD9F-C65E-4D8E-B9A1-6A68A7ED6F0B}" type="slidenum">
              <a:rPr lang="en-US" altLang="en-US"/>
              <a:pPr eaLnBrk="1" hangingPunct="1"/>
              <a:t>46</a:t>
            </a:fld>
            <a:endParaRPr lang="en-US" altLang="en-US"/>
          </a:p>
        </p:txBody>
      </p:sp>
      <p:sp>
        <p:nvSpPr>
          <p:cNvPr id="13315" name="Rectangle 3">
            <a:extLst>
              <a:ext uri="{FF2B5EF4-FFF2-40B4-BE49-F238E27FC236}">
                <a16:creationId xmlns:a16="http://schemas.microsoft.com/office/drawing/2014/main" id="{186FE7F0-AFF1-4373-A1BA-2626BFE65001}"/>
              </a:ext>
            </a:extLst>
          </p:cNvPr>
          <p:cNvSpPr>
            <a:spLocks noGrp="1" noChangeArrowheads="1"/>
          </p:cNvSpPr>
          <p:nvPr>
            <p:ph type="body" idx="1"/>
          </p:nvPr>
        </p:nvSpPr>
        <p:spPr>
          <a:xfrm>
            <a:off x="457200" y="1066800"/>
            <a:ext cx="8229600" cy="5364163"/>
          </a:xfrm>
        </p:spPr>
        <p:txBody>
          <a:bodyPr/>
          <a:lstStyle/>
          <a:p>
            <a:pPr eaLnBrk="1" hangingPunct="1">
              <a:lnSpc>
                <a:spcPct val="80000"/>
              </a:lnSpc>
              <a:buFont typeface="Wingdings" panose="05000000000000000000" pitchFamily="2" charset="2"/>
              <a:buChar char="q"/>
            </a:pPr>
            <a:r>
              <a:rPr lang="en-US" altLang="en-US" sz="2400" b="1"/>
              <a:t>Next find the box with colored blocks in it.</a:t>
            </a:r>
          </a:p>
          <a:p>
            <a:pPr eaLnBrk="1" hangingPunct="1">
              <a:lnSpc>
                <a:spcPct val="80000"/>
              </a:lnSpc>
              <a:buFont typeface="Wingdings" panose="05000000000000000000" pitchFamily="2" charset="2"/>
              <a:buNone/>
            </a:pPr>
            <a:endParaRPr lang="en-US" altLang="en-US" sz="2400" b="1"/>
          </a:p>
          <a:p>
            <a:pPr eaLnBrk="1" hangingPunct="1">
              <a:lnSpc>
                <a:spcPct val="80000"/>
              </a:lnSpc>
              <a:buFont typeface="Wingdings" panose="05000000000000000000" pitchFamily="2" charset="2"/>
              <a:buChar char="q"/>
            </a:pPr>
            <a:r>
              <a:rPr lang="en-US" altLang="en-US" sz="2400" b="1"/>
              <a:t> Place one ring and one square purple weight on a table in front of the class.</a:t>
            </a:r>
          </a:p>
          <a:p>
            <a:pPr eaLnBrk="1" hangingPunct="1">
              <a:lnSpc>
                <a:spcPct val="80000"/>
              </a:lnSpc>
              <a:buFont typeface="Wingdings" panose="05000000000000000000" pitchFamily="2" charset="2"/>
              <a:buNone/>
            </a:pPr>
            <a:endParaRPr lang="en-US" altLang="en-US" sz="2400" b="1"/>
          </a:p>
          <a:p>
            <a:pPr eaLnBrk="1" hangingPunct="1">
              <a:lnSpc>
                <a:spcPct val="80000"/>
              </a:lnSpc>
              <a:buFont typeface="Wingdings" panose="05000000000000000000" pitchFamily="2" charset="2"/>
              <a:buChar char="q"/>
            </a:pPr>
            <a:r>
              <a:rPr lang="en-US" altLang="en-US" sz="2400" b="1"/>
              <a:t> Have the students vote on which item looks as though it will weigh more or have more mass. </a:t>
            </a:r>
          </a:p>
          <a:p>
            <a:pPr eaLnBrk="1" hangingPunct="1">
              <a:lnSpc>
                <a:spcPct val="80000"/>
              </a:lnSpc>
              <a:buFont typeface="Wingdings" panose="05000000000000000000" pitchFamily="2" charset="2"/>
              <a:buNone/>
            </a:pPr>
            <a:endParaRPr lang="en-US" altLang="en-US" sz="2400" b="1"/>
          </a:p>
          <a:p>
            <a:pPr eaLnBrk="1" hangingPunct="1">
              <a:lnSpc>
                <a:spcPct val="80000"/>
              </a:lnSpc>
              <a:buFont typeface="Wingdings" panose="05000000000000000000" pitchFamily="2" charset="2"/>
              <a:buChar char="q"/>
            </a:pPr>
            <a:r>
              <a:rPr lang="en-US" altLang="en-US" sz="2400" b="1"/>
              <a:t>Now you are ready to pass a pair of the two weights around the class so that each student has the opportunity to hold a ring weight in one hand and a square purple weight in the other hand. </a:t>
            </a:r>
          </a:p>
          <a:p>
            <a:pPr eaLnBrk="1" hangingPunct="1">
              <a:lnSpc>
                <a:spcPct val="80000"/>
              </a:lnSpc>
              <a:buFont typeface="Wingdings" panose="05000000000000000000" pitchFamily="2" charset="2"/>
              <a:buNone/>
            </a:pPr>
            <a:endParaRPr lang="en-US" altLang="en-US" sz="2400" b="1"/>
          </a:p>
          <a:p>
            <a:pPr eaLnBrk="1" hangingPunct="1">
              <a:lnSpc>
                <a:spcPct val="80000"/>
              </a:lnSpc>
              <a:buFont typeface="Wingdings" panose="05000000000000000000" pitchFamily="2" charset="2"/>
              <a:buChar char="q"/>
            </a:pPr>
            <a:r>
              <a:rPr lang="en-US" altLang="en-US" sz="2400" b="1"/>
              <a:t>Have a vote on which object feels heavier.	</a:t>
            </a:r>
          </a:p>
        </p:txBody>
      </p:sp>
      <p:sp>
        <p:nvSpPr>
          <p:cNvPr id="48132" name="Text Box 4">
            <a:extLst>
              <a:ext uri="{FF2B5EF4-FFF2-40B4-BE49-F238E27FC236}">
                <a16:creationId xmlns:a16="http://schemas.microsoft.com/office/drawing/2014/main" id="{687EF750-E022-4E62-8ECA-FEDC9AC4F551}"/>
              </a:ext>
            </a:extLst>
          </p:cNvPr>
          <p:cNvSpPr txBox="1">
            <a:spLocks noChangeArrowheads="1"/>
          </p:cNvSpPr>
          <p:nvPr/>
        </p:nvSpPr>
        <p:spPr bwMode="auto">
          <a:xfrm>
            <a:off x="304800" y="152400"/>
            <a:ext cx="3251200" cy="495300"/>
          </a:xfrm>
          <a:prstGeom prst="rect">
            <a:avLst/>
          </a:prstGeom>
          <a:solidFill>
            <a:srgbClr val="E25CBF"/>
          </a:solidFill>
          <a:ln w="38100">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Directions continued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Slide Number Placeholder 5">
            <a:extLst>
              <a:ext uri="{FF2B5EF4-FFF2-40B4-BE49-F238E27FC236}">
                <a16:creationId xmlns:a16="http://schemas.microsoft.com/office/drawing/2014/main" id="{4BF5F165-95DA-4D19-BB9A-4694A1B605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BB9A70-936F-47ED-B513-448D21AE6753}" type="slidenum">
              <a:rPr lang="en-US" altLang="en-US"/>
              <a:pPr eaLnBrk="1" hangingPunct="1"/>
              <a:t>47</a:t>
            </a:fld>
            <a:endParaRPr lang="en-US" altLang="en-US"/>
          </a:p>
        </p:txBody>
      </p:sp>
      <p:sp>
        <p:nvSpPr>
          <p:cNvPr id="29700" name="Rectangle 4">
            <a:extLst>
              <a:ext uri="{FF2B5EF4-FFF2-40B4-BE49-F238E27FC236}">
                <a16:creationId xmlns:a16="http://schemas.microsoft.com/office/drawing/2014/main" id="{E1B71DA9-1F3D-4C1D-B9AA-75AC61FA59E6}"/>
              </a:ext>
            </a:extLst>
          </p:cNvPr>
          <p:cNvSpPr>
            <a:spLocks noChangeArrowheads="1"/>
          </p:cNvSpPr>
          <p:nvPr/>
        </p:nvSpPr>
        <p:spPr bwMode="auto">
          <a:xfrm>
            <a:off x="228600" y="585788"/>
            <a:ext cx="8610600" cy="5543550"/>
          </a:xfrm>
          <a:prstGeom prst="rect">
            <a:avLst/>
          </a:prstGeom>
          <a:noFill/>
          <a:ln w="9525">
            <a:noFill/>
            <a:miter lim="800000"/>
            <a:headEnd/>
            <a:tailEnd/>
          </a:ln>
        </p:spPr>
        <p:txBody>
          <a:bodyPr>
            <a:spAutoFit/>
          </a:bodyPr>
          <a:lstStyle/>
          <a:p>
            <a:pPr>
              <a:buFont typeface="Wingdings" pitchFamily="2" charset="2"/>
              <a:buChar char="q"/>
              <a:defRPr/>
            </a:pPr>
            <a:r>
              <a:rPr lang="en-US" sz="2200" b="1" dirty="0">
                <a:latin typeface="+mj-lt"/>
                <a:cs typeface="+mn-cs"/>
              </a:rPr>
              <a:t> Let’s see which object actually has more MASS.</a:t>
            </a:r>
          </a:p>
          <a:p>
            <a:pPr>
              <a:buFont typeface="Wingdings" pitchFamily="2" charset="2"/>
              <a:buChar char="q"/>
              <a:defRPr/>
            </a:pPr>
            <a:endParaRPr lang="en-US" sz="2200" b="1" dirty="0">
              <a:latin typeface="+mj-lt"/>
              <a:cs typeface="+mn-cs"/>
            </a:endParaRPr>
          </a:p>
          <a:p>
            <a:pPr>
              <a:buFont typeface="Wingdings" pitchFamily="2" charset="2"/>
              <a:buChar char="q"/>
              <a:defRPr/>
            </a:pPr>
            <a:r>
              <a:rPr lang="en-US" sz="2200" b="1" dirty="0">
                <a:latin typeface="Arial" charset="0"/>
                <a:cs typeface="+mn-cs"/>
              </a:rPr>
              <a:t>Have a volunteer place a square purple weight on the left tray of the balance and a ring weight on the right side of the balance. </a:t>
            </a:r>
          </a:p>
          <a:p>
            <a:pPr>
              <a:buFont typeface="Wingdings" pitchFamily="2" charset="2"/>
              <a:buNone/>
              <a:defRPr/>
            </a:pPr>
            <a:r>
              <a:rPr lang="en-US" sz="2200" b="1" dirty="0">
                <a:solidFill>
                  <a:srgbClr val="E04EBA"/>
                </a:solidFill>
                <a:latin typeface="Arial" charset="0"/>
                <a:cs typeface="+mn-cs"/>
              </a:rPr>
              <a:t>Note: If one object is heavier than the other is, the balance will be lop-sided and the heavier object will weigh its side of the balance down. </a:t>
            </a:r>
          </a:p>
          <a:p>
            <a:pPr>
              <a:buFont typeface="Wingdings" pitchFamily="2" charset="2"/>
              <a:buNone/>
              <a:defRPr/>
            </a:pPr>
            <a:endParaRPr lang="en-US" sz="2200" b="1" dirty="0">
              <a:solidFill>
                <a:srgbClr val="E04EBA"/>
              </a:solidFill>
              <a:latin typeface="Arial" charset="0"/>
              <a:cs typeface="+mn-cs"/>
            </a:endParaRPr>
          </a:p>
          <a:p>
            <a:pPr>
              <a:buFont typeface="Wingdings" pitchFamily="2" charset="2"/>
              <a:buChar char="q"/>
              <a:defRPr/>
            </a:pPr>
            <a:r>
              <a:rPr lang="en-US" sz="2200" b="1" dirty="0">
                <a:latin typeface="Arial" charset="0"/>
                <a:cs typeface="+mn-cs"/>
              </a:rPr>
              <a:t>Repeat this procedure with the ring weight on the left side of the balance and the purple square weight on the right side. </a:t>
            </a:r>
          </a:p>
          <a:p>
            <a:pPr>
              <a:lnSpc>
                <a:spcPct val="90000"/>
              </a:lnSpc>
              <a:spcBef>
                <a:spcPct val="50000"/>
              </a:spcBef>
              <a:buFont typeface="Wingdings" pitchFamily="2" charset="2"/>
              <a:buChar char="q"/>
              <a:defRPr/>
            </a:pPr>
            <a:r>
              <a:rPr lang="en-US" sz="2200" b="1" dirty="0">
                <a:latin typeface="Arial" charset="0"/>
                <a:cs typeface="+mn-cs"/>
              </a:rPr>
              <a:t>Question 1. Which object has more mass: the square purple weight or the ring?</a:t>
            </a:r>
            <a:r>
              <a:rPr lang="en-US" sz="2200" dirty="0">
                <a:latin typeface="Arial" charset="0"/>
                <a:cs typeface="+mn-cs"/>
              </a:rPr>
              <a:t> </a:t>
            </a:r>
          </a:p>
          <a:p>
            <a:pPr algn="ctr">
              <a:lnSpc>
                <a:spcPct val="90000"/>
              </a:lnSpc>
              <a:spcBef>
                <a:spcPct val="50000"/>
              </a:spcBef>
              <a:buFont typeface="Wingdings" pitchFamily="2" charset="2"/>
              <a:buNone/>
              <a:defRPr/>
            </a:pPr>
            <a:r>
              <a:rPr lang="en-US" sz="2200" b="1" dirty="0">
                <a:solidFill>
                  <a:srgbClr val="E04EBA"/>
                </a:solidFill>
                <a:latin typeface="Arial" charset="0"/>
                <a:cs typeface="+mn-cs"/>
              </a:rPr>
              <a:t>STOP!!! Answer is next!</a:t>
            </a:r>
          </a:p>
          <a:p>
            <a:pPr>
              <a:lnSpc>
                <a:spcPct val="90000"/>
              </a:lnSpc>
              <a:spcBef>
                <a:spcPct val="50000"/>
              </a:spcBef>
              <a:defRPr/>
            </a:pPr>
            <a:r>
              <a:rPr lang="en-US" sz="2200" b="1" dirty="0">
                <a:latin typeface="Arial" charset="0"/>
                <a:cs typeface="+mn-cs"/>
              </a:rPr>
              <a:t>Answer: The square purple weight has the higher mass.</a:t>
            </a:r>
            <a:r>
              <a:rPr lang="en-US" sz="2200" dirty="0">
                <a:latin typeface="Arial" charset="0"/>
                <a:cs typeface="+mn-cs"/>
              </a:rPr>
              <a:t> </a:t>
            </a:r>
            <a:endParaRPr lang="en-US" sz="2200" b="1" dirty="0">
              <a:solidFill>
                <a:srgbClr val="E04EBA"/>
              </a:solidFill>
              <a:latin typeface="Arial" charset="0"/>
              <a:cs typeface="+mn-cs"/>
            </a:endParaRPr>
          </a:p>
        </p:txBody>
      </p:sp>
      <p:sp>
        <p:nvSpPr>
          <p:cNvPr id="29701" name="Text Box 5">
            <a:extLst>
              <a:ext uri="{FF2B5EF4-FFF2-40B4-BE49-F238E27FC236}">
                <a16:creationId xmlns:a16="http://schemas.microsoft.com/office/drawing/2014/main" id="{F4A561B3-0755-4F32-A23B-573C7D0C7A4B}"/>
              </a:ext>
            </a:extLst>
          </p:cNvPr>
          <p:cNvSpPr txBox="1">
            <a:spLocks noChangeArrowheads="1"/>
          </p:cNvSpPr>
          <p:nvPr/>
        </p:nvSpPr>
        <p:spPr bwMode="auto">
          <a:xfrm>
            <a:off x="152400" y="1588"/>
            <a:ext cx="3243263" cy="461962"/>
          </a:xfrm>
          <a:prstGeom prst="rect">
            <a:avLst/>
          </a:prstGeom>
          <a:solidFill>
            <a:srgbClr val="E25CBF"/>
          </a:solidFill>
          <a:ln w="38100">
            <a:solidFill>
              <a:schemeClr val="tx1"/>
            </a:solidFill>
            <a:miter lim="800000"/>
            <a:headEnd/>
            <a:tailEnd/>
          </a:ln>
        </p:spPr>
        <p:txBody>
          <a:bodyPr wrap="none">
            <a:spAutoFit/>
          </a:bodyPr>
          <a:lstStyle/>
          <a:p>
            <a:pPr>
              <a:defRPr/>
            </a:pPr>
            <a:r>
              <a:rPr lang="en-US" sz="2400" b="1" dirty="0">
                <a:latin typeface="+mj-lt"/>
                <a:cs typeface="+mn-cs"/>
              </a:rPr>
              <a:t>Directions continued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70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70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700">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700">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970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a:extLst>
              <a:ext uri="{FF2B5EF4-FFF2-40B4-BE49-F238E27FC236}">
                <a16:creationId xmlns:a16="http://schemas.microsoft.com/office/drawing/2014/main" id="{FECBA212-537F-4214-B54E-B61F69F7DF9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D14563-2112-467C-8E24-9F8C8AE763E9}" type="slidenum">
              <a:rPr lang="en-US" altLang="en-US"/>
              <a:pPr eaLnBrk="1" hangingPunct="1"/>
              <a:t>48</a:t>
            </a:fld>
            <a:endParaRPr lang="en-US" altLang="en-US"/>
          </a:p>
        </p:txBody>
      </p:sp>
      <p:sp>
        <p:nvSpPr>
          <p:cNvPr id="30723" name="Rectangle 3">
            <a:extLst>
              <a:ext uri="{FF2B5EF4-FFF2-40B4-BE49-F238E27FC236}">
                <a16:creationId xmlns:a16="http://schemas.microsoft.com/office/drawing/2014/main" id="{E5B31044-6553-4C52-840C-E0593DA19B78}"/>
              </a:ext>
            </a:extLst>
          </p:cNvPr>
          <p:cNvSpPr>
            <a:spLocks noGrp="1" noChangeArrowheads="1"/>
          </p:cNvSpPr>
          <p:nvPr>
            <p:ph type="body" idx="1"/>
          </p:nvPr>
        </p:nvSpPr>
        <p:spPr>
          <a:xfrm>
            <a:off x="228600" y="1524000"/>
            <a:ext cx="8229600" cy="4419600"/>
          </a:xfrm>
        </p:spPr>
        <p:txBody>
          <a:bodyPr/>
          <a:lstStyle/>
          <a:p>
            <a:pPr eaLnBrk="1" hangingPunct="1">
              <a:buFont typeface="Wingdings" panose="05000000000000000000" pitchFamily="2" charset="2"/>
              <a:buChar char="q"/>
            </a:pPr>
            <a:r>
              <a:rPr lang="en-US" altLang="en-US" sz="2800" b="1"/>
              <a:t> Determine how many rings are needed to equal the mass of the purple block. </a:t>
            </a:r>
          </a:p>
          <a:p>
            <a:pPr eaLnBrk="1" hangingPunct="1">
              <a:buFont typeface="Wingdings" panose="05000000000000000000" pitchFamily="2" charset="2"/>
              <a:buChar char="q"/>
            </a:pPr>
            <a:endParaRPr lang="en-US" altLang="en-US" sz="2800" b="1"/>
          </a:p>
          <a:p>
            <a:pPr lvl="1" eaLnBrk="1" hangingPunct="1">
              <a:buFont typeface="Wingdings" panose="05000000000000000000" pitchFamily="2" charset="2"/>
              <a:buChar char="q"/>
            </a:pPr>
            <a:r>
              <a:rPr lang="en-US" altLang="en-US" sz="2400" b="1"/>
              <a:t> A volunteer will place the square purple weight on one side of the balance </a:t>
            </a:r>
          </a:p>
          <a:p>
            <a:pPr lvl="1" eaLnBrk="1" hangingPunct="1">
              <a:buFont typeface="Wingdings" panose="05000000000000000000" pitchFamily="2" charset="2"/>
              <a:buChar char="q"/>
            </a:pPr>
            <a:r>
              <a:rPr lang="en-US" altLang="en-US" sz="2400" b="1"/>
              <a:t>He/she will add rings to the other side until the class agrees that the two sides of the balance are </a:t>
            </a:r>
            <a:r>
              <a:rPr lang="en-US" altLang="en-US" sz="2400" b="1">
                <a:solidFill>
                  <a:srgbClr val="E04EBA"/>
                </a:solidFill>
              </a:rPr>
              <a:t>level</a:t>
            </a:r>
            <a:r>
              <a:rPr lang="en-US" altLang="en-US" sz="2400" b="1"/>
              <a:t> (at the same height).</a:t>
            </a:r>
          </a:p>
          <a:p>
            <a:pPr eaLnBrk="1" hangingPunct="1">
              <a:buFont typeface="Wingdings" panose="05000000000000000000" pitchFamily="2" charset="2"/>
              <a:buNone/>
            </a:pPr>
            <a:r>
              <a:rPr lang="en-US" altLang="en-US" sz="2800" b="1"/>
              <a:t>	</a:t>
            </a:r>
          </a:p>
          <a:p>
            <a:pPr eaLnBrk="1" hangingPunct="1">
              <a:buFont typeface="Wingdings" panose="05000000000000000000" pitchFamily="2" charset="2"/>
              <a:buNone/>
            </a:pPr>
            <a:endParaRPr lang="en-US" altLang="en-US" sz="2800" b="1"/>
          </a:p>
        </p:txBody>
      </p:sp>
      <p:sp>
        <p:nvSpPr>
          <p:cNvPr id="50180" name="Text Box 4">
            <a:extLst>
              <a:ext uri="{FF2B5EF4-FFF2-40B4-BE49-F238E27FC236}">
                <a16:creationId xmlns:a16="http://schemas.microsoft.com/office/drawing/2014/main" id="{D36667B6-7A5F-41E9-83C0-85627A3DE7BB}"/>
              </a:ext>
            </a:extLst>
          </p:cNvPr>
          <p:cNvSpPr txBox="1">
            <a:spLocks noChangeArrowheads="1"/>
          </p:cNvSpPr>
          <p:nvPr/>
        </p:nvSpPr>
        <p:spPr bwMode="auto">
          <a:xfrm>
            <a:off x="304800" y="228600"/>
            <a:ext cx="3251200" cy="495300"/>
          </a:xfrm>
          <a:prstGeom prst="rect">
            <a:avLst/>
          </a:prstGeom>
          <a:solidFill>
            <a:srgbClr val="E25CBF"/>
          </a:solidFill>
          <a:ln w="38100">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Directions continued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Slide Number Placeholder 5">
            <a:extLst>
              <a:ext uri="{FF2B5EF4-FFF2-40B4-BE49-F238E27FC236}">
                <a16:creationId xmlns:a16="http://schemas.microsoft.com/office/drawing/2014/main" id="{C6F77BA2-63A4-43EF-80E4-0DF2E6E8A2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03D8E9-C34C-4EA0-948E-C9E0D8BBAC2F}" type="slidenum">
              <a:rPr lang="en-US" altLang="en-US"/>
              <a:pPr eaLnBrk="1" hangingPunct="1"/>
              <a:t>49</a:t>
            </a:fld>
            <a:endParaRPr lang="en-US" altLang="en-US"/>
          </a:p>
        </p:txBody>
      </p:sp>
      <p:sp>
        <p:nvSpPr>
          <p:cNvPr id="31747" name="Rectangle 3">
            <a:extLst>
              <a:ext uri="{FF2B5EF4-FFF2-40B4-BE49-F238E27FC236}">
                <a16:creationId xmlns:a16="http://schemas.microsoft.com/office/drawing/2014/main" id="{D1FF99F7-8296-4E69-AC85-73B47A51E171}"/>
              </a:ext>
            </a:extLst>
          </p:cNvPr>
          <p:cNvSpPr>
            <a:spLocks noGrp="1" noChangeArrowheads="1"/>
          </p:cNvSpPr>
          <p:nvPr>
            <p:ph type="body" idx="1"/>
          </p:nvPr>
        </p:nvSpPr>
        <p:spPr>
          <a:xfrm>
            <a:off x="304800" y="609600"/>
            <a:ext cx="8382000" cy="2590800"/>
          </a:xfrm>
        </p:spPr>
        <p:txBody>
          <a:bodyPr/>
          <a:lstStyle/>
          <a:p>
            <a:pPr eaLnBrk="1" hangingPunct="1">
              <a:lnSpc>
                <a:spcPct val="90000"/>
              </a:lnSpc>
              <a:buFontTx/>
              <a:buNone/>
              <a:defRPr/>
            </a:pPr>
            <a:r>
              <a:rPr lang="en-US" sz="2400" b="1" dirty="0">
                <a:latin typeface="+mj-lt"/>
              </a:rPr>
              <a:t> Question 2.  How many rings did you use? </a:t>
            </a:r>
          </a:p>
          <a:p>
            <a:pPr algn="ctr" eaLnBrk="1" hangingPunct="1">
              <a:lnSpc>
                <a:spcPct val="90000"/>
              </a:lnSpc>
              <a:buFont typeface="Wingdings" pitchFamily="2" charset="2"/>
              <a:buNone/>
              <a:defRPr/>
            </a:pPr>
            <a:endParaRPr lang="en-US" sz="2400" b="1" dirty="0">
              <a:latin typeface="+mj-lt"/>
            </a:endParaRPr>
          </a:p>
          <a:p>
            <a:pPr algn="ctr" eaLnBrk="1" hangingPunct="1">
              <a:lnSpc>
                <a:spcPct val="90000"/>
              </a:lnSpc>
              <a:buFont typeface="Wingdings" pitchFamily="2" charset="2"/>
              <a:buNone/>
              <a:defRPr/>
            </a:pPr>
            <a:r>
              <a:rPr lang="en-US" sz="2400" b="1" dirty="0">
                <a:solidFill>
                  <a:srgbClr val="E04EBA"/>
                </a:solidFill>
                <a:latin typeface="+mj-lt"/>
              </a:rPr>
              <a:t>STOP!!! Answer is next!</a:t>
            </a:r>
          </a:p>
          <a:p>
            <a:pPr algn="ctr" eaLnBrk="1" hangingPunct="1">
              <a:lnSpc>
                <a:spcPct val="90000"/>
              </a:lnSpc>
              <a:buFont typeface="Wingdings" pitchFamily="2" charset="2"/>
              <a:buNone/>
              <a:defRPr/>
            </a:pPr>
            <a:endParaRPr lang="en-US" sz="2400" b="1" dirty="0">
              <a:solidFill>
                <a:srgbClr val="E04EBA"/>
              </a:solidFill>
              <a:latin typeface="+mj-lt"/>
            </a:endParaRPr>
          </a:p>
          <a:p>
            <a:pPr eaLnBrk="1" hangingPunct="1">
              <a:lnSpc>
                <a:spcPct val="90000"/>
              </a:lnSpc>
              <a:buFontTx/>
              <a:buNone/>
              <a:defRPr/>
            </a:pPr>
            <a:r>
              <a:rPr lang="en-US" sz="2400" b="1" dirty="0">
                <a:latin typeface="+mj-lt"/>
              </a:rPr>
              <a:t>Answer: It takes 10 rings to equal the mass of the square purple weight.</a:t>
            </a:r>
          </a:p>
          <a:p>
            <a:pPr eaLnBrk="1" hangingPunct="1">
              <a:lnSpc>
                <a:spcPct val="90000"/>
              </a:lnSpc>
              <a:buFontTx/>
              <a:buNone/>
              <a:defRPr/>
            </a:pPr>
            <a:endParaRPr lang="en-US" sz="2400" b="1" dirty="0">
              <a:latin typeface="+mj-lt"/>
            </a:endParaRPr>
          </a:p>
          <a:p>
            <a:pPr eaLnBrk="1" hangingPunct="1">
              <a:buFont typeface="Wingdings" pitchFamily="2" charset="2"/>
              <a:buChar char="q"/>
              <a:defRPr/>
            </a:pPr>
            <a:r>
              <a:rPr lang="en-US" sz="2400" b="1" dirty="0"/>
              <a:t> Repeat the same procedures for the orange block.</a:t>
            </a:r>
          </a:p>
          <a:p>
            <a:pPr>
              <a:buFontTx/>
              <a:buNone/>
              <a:defRPr/>
            </a:pPr>
            <a:r>
              <a:rPr lang="en-US" sz="2400" b="1" dirty="0"/>
              <a:t> Question 3. Which weighs more, the ring or the square orange weight?</a:t>
            </a:r>
          </a:p>
          <a:p>
            <a:pPr algn="ctr">
              <a:buFontTx/>
              <a:buNone/>
              <a:defRPr/>
            </a:pPr>
            <a:r>
              <a:rPr lang="en-US" sz="2400" b="1" dirty="0"/>
              <a:t> </a:t>
            </a:r>
            <a:r>
              <a:rPr lang="en-US" sz="2400" b="1" dirty="0">
                <a:solidFill>
                  <a:srgbClr val="E04EBA"/>
                </a:solidFill>
              </a:rPr>
              <a:t>STOP!!! Answer is next!</a:t>
            </a:r>
          </a:p>
          <a:p>
            <a:pPr algn="ctr">
              <a:buFontTx/>
              <a:buNone/>
              <a:defRPr/>
            </a:pPr>
            <a:endParaRPr lang="en-US" sz="2400" b="1" dirty="0"/>
          </a:p>
          <a:p>
            <a:pPr>
              <a:buFontTx/>
              <a:buNone/>
              <a:defRPr/>
            </a:pPr>
            <a:r>
              <a:rPr lang="en-US" sz="2400" b="1" dirty="0"/>
              <a:t>Answer: The square orange weight has the higher mass.</a:t>
            </a:r>
          </a:p>
          <a:p>
            <a:pPr eaLnBrk="1" hangingPunct="1">
              <a:lnSpc>
                <a:spcPct val="90000"/>
              </a:lnSpc>
              <a:buFontTx/>
              <a:buNone/>
              <a:defRPr/>
            </a:pPr>
            <a:endParaRPr lang="en-US" sz="2400" b="1" dirty="0">
              <a:latin typeface="+mj-lt"/>
            </a:endParaRPr>
          </a:p>
          <a:p>
            <a:pPr algn="ctr" eaLnBrk="1" hangingPunct="1">
              <a:lnSpc>
                <a:spcPct val="90000"/>
              </a:lnSpc>
              <a:buFont typeface="Wingdings" pitchFamily="2" charset="2"/>
              <a:buNone/>
              <a:defRPr/>
            </a:pPr>
            <a:endParaRPr lang="en-US" sz="2400" b="1" dirty="0">
              <a:solidFill>
                <a:srgbClr val="E04EBA"/>
              </a:solidFill>
              <a:latin typeface="+mj-lt"/>
            </a:endParaRPr>
          </a:p>
          <a:p>
            <a:pPr eaLnBrk="1" hangingPunct="1">
              <a:lnSpc>
                <a:spcPct val="90000"/>
              </a:lnSpc>
              <a:buFont typeface="Wingdings" pitchFamily="2" charset="2"/>
              <a:buChar char="q"/>
              <a:defRPr/>
            </a:pPr>
            <a:endParaRPr lang="en-US" sz="2400" b="1" dirty="0">
              <a:solidFill>
                <a:srgbClr val="E04EBA"/>
              </a:solidFill>
              <a:latin typeface="+mj-lt"/>
            </a:endParaRPr>
          </a:p>
          <a:p>
            <a:pPr eaLnBrk="1" hangingPunct="1">
              <a:lnSpc>
                <a:spcPct val="90000"/>
              </a:lnSpc>
              <a:buFont typeface="Wingdings" pitchFamily="2" charset="2"/>
              <a:buChar char="q"/>
              <a:defRPr/>
            </a:pPr>
            <a:endParaRPr lang="en-US" sz="2400" b="1" dirty="0">
              <a:latin typeface="+mj-lt"/>
            </a:endParaRPr>
          </a:p>
          <a:p>
            <a:pPr eaLnBrk="1" hangingPunct="1">
              <a:lnSpc>
                <a:spcPct val="90000"/>
              </a:lnSpc>
              <a:buFont typeface="Wingdings" pitchFamily="2" charset="2"/>
              <a:buNone/>
              <a:defRPr/>
            </a:pPr>
            <a:r>
              <a:rPr lang="en-US" sz="2400" b="1" dirty="0">
                <a:latin typeface="+mj-lt"/>
              </a:rPr>
              <a:t> </a:t>
            </a:r>
          </a:p>
        </p:txBody>
      </p:sp>
      <p:sp>
        <p:nvSpPr>
          <p:cNvPr id="51204" name="Text Box 3">
            <a:extLst>
              <a:ext uri="{FF2B5EF4-FFF2-40B4-BE49-F238E27FC236}">
                <a16:creationId xmlns:a16="http://schemas.microsoft.com/office/drawing/2014/main" id="{1840D229-85D3-4E2B-8C41-B1DE0559387A}"/>
              </a:ext>
            </a:extLst>
          </p:cNvPr>
          <p:cNvSpPr txBox="1">
            <a:spLocks noChangeArrowheads="1"/>
          </p:cNvSpPr>
          <p:nvPr/>
        </p:nvSpPr>
        <p:spPr bwMode="auto">
          <a:xfrm>
            <a:off x="228600" y="0"/>
            <a:ext cx="3449638" cy="461963"/>
          </a:xfrm>
          <a:prstGeom prst="rect">
            <a:avLst/>
          </a:prstGeom>
          <a:solidFill>
            <a:srgbClr val="E25CBF"/>
          </a:solidFill>
          <a:ln w="38100">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Exercise 1b continued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174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7">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17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a:extLst>
              <a:ext uri="{FF2B5EF4-FFF2-40B4-BE49-F238E27FC236}">
                <a16:creationId xmlns:a16="http://schemas.microsoft.com/office/drawing/2014/main" id="{B5FBCBD0-1FCB-4DFD-A368-364B90FD37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660E48-ABC8-449A-AB03-F05B16B99DC0}" type="slidenum">
              <a:rPr lang="en-US" altLang="en-US"/>
              <a:pPr eaLnBrk="1" hangingPunct="1"/>
              <a:t>5</a:t>
            </a:fld>
            <a:endParaRPr lang="en-US" altLang="en-US"/>
          </a:p>
        </p:txBody>
      </p:sp>
      <p:sp>
        <p:nvSpPr>
          <p:cNvPr id="8195" name="Rectangle 2">
            <a:extLst>
              <a:ext uri="{FF2B5EF4-FFF2-40B4-BE49-F238E27FC236}">
                <a16:creationId xmlns:a16="http://schemas.microsoft.com/office/drawing/2014/main" id="{892284CD-BC70-471C-A9E7-EC2E41678B83}"/>
              </a:ext>
            </a:extLst>
          </p:cNvPr>
          <p:cNvSpPr>
            <a:spLocks noGrp="1" noChangeArrowheads="1"/>
          </p:cNvSpPr>
          <p:nvPr>
            <p:ph type="title"/>
          </p:nvPr>
        </p:nvSpPr>
        <p:spPr>
          <a:xfrm>
            <a:off x="457200" y="152400"/>
            <a:ext cx="8229600" cy="685800"/>
          </a:xfrm>
          <a:solidFill>
            <a:schemeClr val="bg1">
              <a:lumMod val="75000"/>
            </a:schemeClr>
          </a:solidFill>
          <a:ln w="38100">
            <a:solidFill>
              <a:schemeClr val="tx1"/>
            </a:solidFill>
          </a:ln>
        </p:spPr>
        <p:txBody>
          <a:bodyPr/>
          <a:lstStyle/>
          <a:p>
            <a:pPr eaLnBrk="1" hangingPunct="1">
              <a:defRPr/>
            </a:pPr>
            <a:br>
              <a:rPr lang="en-US" sz="3200" b="1"/>
            </a:br>
            <a:r>
              <a:rPr lang="en-US" sz="3200" b="1"/>
              <a:t>Materials List (continued)</a:t>
            </a:r>
            <a:br>
              <a:rPr lang="en-US" sz="3200" b="1"/>
            </a:br>
            <a:endParaRPr lang="en-US" sz="3200" b="1"/>
          </a:p>
        </p:txBody>
      </p:sp>
      <p:sp>
        <p:nvSpPr>
          <p:cNvPr id="6148" name="Rectangle 4">
            <a:extLst>
              <a:ext uri="{FF2B5EF4-FFF2-40B4-BE49-F238E27FC236}">
                <a16:creationId xmlns:a16="http://schemas.microsoft.com/office/drawing/2014/main" id="{D607180F-AE6E-4E57-A3F1-837F6417C53B}"/>
              </a:ext>
            </a:extLst>
          </p:cNvPr>
          <p:cNvSpPr>
            <a:spLocks noGrp="1" noChangeArrowheads="1"/>
          </p:cNvSpPr>
          <p:nvPr>
            <p:ph type="body" sz="half" idx="1"/>
          </p:nvPr>
        </p:nvSpPr>
        <p:spPr>
          <a:xfrm>
            <a:off x="381000" y="990600"/>
            <a:ext cx="7924800" cy="5638800"/>
          </a:xfrm>
        </p:spPr>
        <p:txBody>
          <a:bodyPr/>
          <a:lstStyle/>
          <a:p>
            <a:pPr eaLnBrk="1" hangingPunct="1">
              <a:buFont typeface="Wingdings" panose="05000000000000000000" pitchFamily="2" charset="2"/>
              <a:buChar char="q"/>
            </a:pPr>
            <a:r>
              <a:rPr lang="en-US" altLang="en-US" sz="2400"/>
              <a:t>Box with plastic square weights: 4 yellow weights, 2 orange weights, 1 purple weight, 1 pink weight</a:t>
            </a:r>
          </a:p>
          <a:p>
            <a:pPr eaLnBrk="1" hangingPunct="1">
              <a:buFont typeface="Wingdings" panose="05000000000000000000" pitchFamily="2" charset="2"/>
              <a:buChar char="q"/>
            </a:pPr>
            <a:r>
              <a:rPr lang="en-US" altLang="en-US" sz="2400"/>
              <a:t>Box with six calibration standard weights: 1g, 2g, 5g, 10g, 20g and 50g</a:t>
            </a:r>
          </a:p>
          <a:p>
            <a:pPr eaLnBrk="1" hangingPunct="1">
              <a:buFont typeface="Wingdings" panose="05000000000000000000" pitchFamily="2" charset="2"/>
              <a:buChar char="q"/>
            </a:pPr>
            <a:r>
              <a:rPr lang="en-US" altLang="en-US" sz="2400"/>
              <a:t>Box with stop watch, cart, tape measure, string</a:t>
            </a:r>
          </a:p>
          <a:p>
            <a:pPr eaLnBrk="1" hangingPunct="1">
              <a:buFont typeface="Wingdings" panose="05000000000000000000" pitchFamily="2" charset="2"/>
              <a:buChar char="q"/>
            </a:pPr>
            <a:r>
              <a:rPr lang="en-US" altLang="en-US" sz="2400"/>
              <a:t>Board</a:t>
            </a:r>
          </a:p>
          <a:p>
            <a:pPr eaLnBrk="1" hangingPunct="1">
              <a:buFont typeface="Wingdings" panose="05000000000000000000" pitchFamily="2" charset="2"/>
              <a:buChar char="q"/>
            </a:pPr>
            <a:r>
              <a:rPr lang="en-US" altLang="en-US" sz="2400"/>
              <a:t>Box with miscellaneous items</a:t>
            </a:r>
          </a:p>
          <a:p>
            <a:pPr eaLnBrk="1" hangingPunct="1">
              <a:buFont typeface="Wingdings" panose="05000000000000000000" pitchFamily="2" charset="2"/>
              <a:buChar char="q"/>
            </a:pPr>
            <a:r>
              <a:rPr lang="en-US" altLang="en-US" sz="2400"/>
              <a:t>Box with miscellaneous shells</a:t>
            </a:r>
          </a:p>
          <a:p>
            <a:pPr eaLnBrk="1" hangingPunct="1">
              <a:buFont typeface="Wingdings" panose="05000000000000000000" pitchFamily="2" charset="2"/>
              <a:buChar char="q"/>
            </a:pPr>
            <a:r>
              <a:rPr lang="en-US" altLang="en-US" sz="2400"/>
              <a:t>Density block set</a:t>
            </a:r>
          </a:p>
          <a:p>
            <a:pPr eaLnBrk="1" hangingPunct="1">
              <a:buFont typeface="Wingdings" panose="05000000000000000000" pitchFamily="2" charset="2"/>
              <a:buChar char="q"/>
            </a:pPr>
            <a:r>
              <a:rPr lang="en-US" altLang="en-US" sz="2400"/>
              <a:t>Rhinoceros Beetle</a:t>
            </a:r>
          </a:p>
          <a:p>
            <a:pPr eaLnBrk="1" hangingPunct="1">
              <a:buFont typeface="Wingdings" panose="05000000000000000000" pitchFamily="2" charset="2"/>
              <a:buChar char="q"/>
            </a:pPr>
            <a:r>
              <a:rPr lang="en-US" altLang="en-US" sz="2400" i="1"/>
              <a:t>Morpho</a:t>
            </a:r>
            <a:r>
              <a:rPr lang="en-US" altLang="en-US" sz="2400"/>
              <a:t> Butterfly</a:t>
            </a:r>
          </a:p>
          <a:p>
            <a:pPr eaLnBrk="1" hangingPunct="1"/>
            <a:endParaRPr lang="en-US" altLang="en-US" sz="2000"/>
          </a:p>
          <a:p>
            <a:pPr eaLnBrk="1" hangingPunct="1">
              <a:lnSpc>
                <a:spcPct val="90000"/>
              </a:lnSpc>
              <a:buFont typeface="Wingdings" panose="05000000000000000000" pitchFamily="2" charset="2"/>
              <a:buChar char="q"/>
            </a:pPr>
            <a:endParaRPr lang="en-US" altLang="en-US" sz="2000" b="1"/>
          </a:p>
        </p:txBody>
      </p:sp>
      <p:sp>
        <p:nvSpPr>
          <p:cNvPr id="8197" name="AutoShape 6">
            <a:hlinkClick r:id="rId2" action="ppaction://hlinksldjump" highlightClick="1"/>
            <a:extLst>
              <a:ext uri="{FF2B5EF4-FFF2-40B4-BE49-F238E27FC236}">
                <a16:creationId xmlns:a16="http://schemas.microsoft.com/office/drawing/2014/main" id="{F7FD79E3-016F-4373-AADB-BF6C70B70C44}"/>
              </a:ext>
            </a:extLst>
          </p:cNvPr>
          <p:cNvSpPr>
            <a:spLocks noChangeArrowheads="1"/>
          </p:cNvSpPr>
          <p:nvPr/>
        </p:nvSpPr>
        <p:spPr bwMode="auto">
          <a:xfrm>
            <a:off x="8077200" y="5943600"/>
            <a:ext cx="738188" cy="661988"/>
          </a:xfrm>
          <a:prstGeom prst="actionButtonHome">
            <a:avLst/>
          </a:prstGeom>
          <a:solidFill>
            <a:schemeClr val="bg1">
              <a:lumMod val="75000"/>
            </a:schemeClr>
          </a:solidFill>
          <a:ln w="9525">
            <a:solidFill>
              <a:schemeClr val="tx1"/>
            </a:solidFill>
            <a:miter lim="800000"/>
            <a:headEnd/>
            <a:tailEnd/>
          </a:ln>
        </p:spPr>
        <p:txBody>
          <a:bodyPr wrap="none" anchor="ctr"/>
          <a:lstStyle/>
          <a:p>
            <a:pPr>
              <a:defRPr/>
            </a:pPr>
            <a:endParaRPr lang="en-US">
              <a:latin typeface="Arial" charset="0"/>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Slide Number Placeholder 5">
            <a:extLst>
              <a:ext uri="{FF2B5EF4-FFF2-40B4-BE49-F238E27FC236}">
                <a16:creationId xmlns:a16="http://schemas.microsoft.com/office/drawing/2014/main" id="{0A4F569E-097A-4BB1-88D4-7B6664CBC8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EF5EF5-E76F-4E57-A8A3-86218B0C5987}" type="slidenum">
              <a:rPr lang="en-US" altLang="en-US"/>
              <a:pPr eaLnBrk="1" hangingPunct="1"/>
              <a:t>50</a:t>
            </a:fld>
            <a:endParaRPr lang="en-US" altLang="en-US"/>
          </a:p>
        </p:txBody>
      </p:sp>
      <p:sp>
        <p:nvSpPr>
          <p:cNvPr id="33795" name="Rectangle 3">
            <a:extLst>
              <a:ext uri="{FF2B5EF4-FFF2-40B4-BE49-F238E27FC236}">
                <a16:creationId xmlns:a16="http://schemas.microsoft.com/office/drawing/2014/main" id="{94D8728A-70E3-4F95-8786-AEFFDD3821A1}"/>
              </a:ext>
            </a:extLst>
          </p:cNvPr>
          <p:cNvSpPr>
            <a:spLocks noGrp="1" noChangeArrowheads="1"/>
          </p:cNvSpPr>
          <p:nvPr>
            <p:ph type="body" idx="1"/>
          </p:nvPr>
        </p:nvSpPr>
        <p:spPr>
          <a:xfrm>
            <a:off x="304800" y="685800"/>
            <a:ext cx="8610600" cy="3810000"/>
          </a:xfrm>
        </p:spPr>
        <p:txBody>
          <a:bodyPr/>
          <a:lstStyle/>
          <a:p>
            <a:pPr eaLnBrk="1" hangingPunct="1">
              <a:buFontTx/>
              <a:buNone/>
              <a:defRPr/>
            </a:pPr>
            <a:r>
              <a:rPr lang="en-US" sz="2400" b="1" dirty="0">
                <a:latin typeface="+mj-lt"/>
              </a:rPr>
              <a:t> Question 4.</a:t>
            </a:r>
            <a:r>
              <a:rPr lang="en-US" sz="2400" dirty="0">
                <a:latin typeface="+mj-lt"/>
              </a:rPr>
              <a:t> </a:t>
            </a:r>
            <a:r>
              <a:rPr lang="en-US" sz="2400" b="1" dirty="0">
                <a:latin typeface="+mj-lt"/>
              </a:rPr>
              <a:t>How many ring weights equal a square orange weight?</a:t>
            </a:r>
          </a:p>
          <a:p>
            <a:pPr lvl="1" eaLnBrk="1" hangingPunct="1">
              <a:buFont typeface="Wingdings" pitchFamily="2" charset="2"/>
              <a:buChar char="q"/>
              <a:defRPr/>
            </a:pPr>
            <a:r>
              <a:rPr lang="en-US" sz="2400" b="1" dirty="0">
                <a:latin typeface="+mj-lt"/>
              </a:rPr>
              <a:t>To answer this question, have a student volunteer add ring weights to that side of the balance until the pans are at equal height. </a:t>
            </a:r>
            <a:r>
              <a:rPr lang="en-US" sz="2400" b="1" dirty="0">
                <a:solidFill>
                  <a:srgbClr val="000000"/>
                </a:solidFill>
                <a:latin typeface="+mj-lt"/>
              </a:rPr>
              <a:t>Click for the answer!</a:t>
            </a:r>
          </a:p>
          <a:p>
            <a:pPr eaLnBrk="1" hangingPunct="1">
              <a:buFontTx/>
              <a:buNone/>
              <a:defRPr/>
            </a:pPr>
            <a:r>
              <a:rPr lang="en-US" sz="2400" b="1" dirty="0">
                <a:latin typeface="+mj-lt"/>
              </a:rPr>
              <a:t> </a:t>
            </a:r>
            <a:r>
              <a:rPr lang="en-US" sz="2400" b="1" dirty="0">
                <a:solidFill>
                  <a:srgbClr val="E04EBA"/>
                </a:solidFill>
                <a:latin typeface="+mj-lt"/>
              </a:rPr>
              <a:t>Answer: It takes 5 rings to equal the mass of the square orange weight.</a:t>
            </a:r>
          </a:p>
          <a:p>
            <a:pPr eaLnBrk="1" hangingPunct="1">
              <a:buFontTx/>
              <a:buNone/>
              <a:defRPr/>
            </a:pPr>
            <a:endParaRPr lang="en-US" sz="2400" b="1" dirty="0">
              <a:solidFill>
                <a:srgbClr val="E04EBA"/>
              </a:solidFill>
              <a:latin typeface="+mj-lt"/>
            </a:endParaRPr>
          </a:p>
          <a:p>
            <a:pPr eaLnBrk="1" hangingPunct="1">
              <a:lnSpc>
                <a:spcPct val="80000"/>
              </a:lnSpc>
              <a:buFontTx/>
              <a:buNone/>
              <a:defRPr/>
            </a:pPr>
            <a:r>
              <a:rPr lang="en-US" sz="2400" b="1" dirty="0"/>
              <a:t> Question 5. Judging from how many rings you used to equal the masses of square purple and square orange weights, what conclusions can you make about the mass of each square weight relative to that of the ring weight?  </a:t>
            </a:r>
            <a:r>
              <a:rPr lang="en-US" sz="2400" b="1" dirty="0">
                <a:solidFill>
                  <a:srgbClr val="000000"/>
                </a:solidFill>
              </a:rPr>
              <a:t>Click for the answer!</a:t>
            </a:r>
          </a:p>
          <a:p>
            <a:pPr eaLnBrk="1" hangingPunct="1">
              <a:lnSpc>
                <a:spcPct val="80000"/>
              </a:lnSpc>
              <a:buFontTx/>
              <a:buNone/>
              <a:defRPr/>
            </a:pPr>
            <a:r>
              <a:rPr lang="en-US" sz="2400" b="1" dirty="0"/>
              <a:t> </a:t>
            </a:r>
            <a:r>
              <a:rPr lang="en-US" sz="2400" b="1" dirty="0">
                <a:solidFill>
                  <a:srgbClr val="E04EBA"/>
                </a:solidFill>
              </a:rPr>
              <a:t>Answer: The purple square weight is ten times as heavy as one ring weight and the orange square weight is five times the mass of a ring weight. </a:t>
            </a:r>
          </a:p>
          <a:p>
            <a:pPr eaLnBrk="1" hangingPunct="1">
              <a:buFont typeface="Wingdings" pitchFamily="2" charset="2"/>
              <a:buChar char="q"/>
              <a:defRPr/>
            </a:pPr>
            <a:endParaRPr lang="en-US" sz="2400" b="1" dirty="0">
              <a:latin typeface="Times New Roman" pitchFamily="18" charset="0"/>
            </a:endParaRPr>
          </a:p>
          <a:p>
            <a:pPr eaLnBrk="1" hangingPunct="1">
              <a:buFont typeface="Wingdings" pitchFamily="2" charset="2"/>
              <a:buChar char="q"/>
              <a:defRPr/>
            </a:pPr>
            <a:endParaRPr lang="en-US" sz="2400" b="1" dirty="0"/>
          </a:p>
        </p:txBody>
      </p:sp>
      <p:sp>
        <p:nvSpPr>
          <p:cNvPr id="52228" name="Text Box 3">
            <a:extLst>
              <a:ext uri="{FF2B5EF4-FFF2-40B4-BE49-F238E27FC236}">
                <a16:creationId xmlns:a16="http://schemas.microsoft.com/office/drawing/2014/main" id="{38D4A7AD-F908-4D63-BE55-BAC3B0B2E0D5}"/>
              </a:ext>
            </a:extLst>
          </p:cNvPr>
          <p:cNvSpPr txBox="1">
            <a:spLocks noChangeArrowheads="1"/>
          </p:cNvSpPr>
          <p:nvPr/>
        </p:nvSpPr>
        <p:spPr bwMode="auto">
          <a:xfrm>
            <a:off x="228600" y="152400"/>
            <a:ext cx="3449638" cy="461963"/>
          </a:xfrm>
          <a:prstGeom prst="rect">
            <a:avLst/>
          </a:prstGeom>
          <a:solidFill>
            <a:srgbClr val="E25CBF"/>
          </a:solidFill>
          <a:ln w="38100">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Exercise 1b continued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a:extLst>
              <a:ext uri="{FF2B5EF4-FFF2-40B4-BE49-F238E27FC236}">
                <a16:creationId xmlns:a16="http://schemas.microsoft.com/office/drawing/2014/main" id="{2FE0D02B-67DD-42D3-AB4D-32E7B6ECF6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EA45F2-6FD0-4E68-A84F-9464277894E8}" type="slidenum">
              <a:rPr lang="en-US" altLang="en-US"/>
              <a:pPr eaLnBrk="1" hangingPunct="1"/>
              <a:t>51</a:t>
            </a:fld>
            <a:endParaRPr lang="en-US" altLang="en-US"/>
          </a:p>
        </p:txBody>
      </p:sp>
      <p:sp>
        <p:nvSpPr>
          <p:cNvPr id="35843" name="Rectangle 3">
            <a:extLst>
              <a:ext uri="{FF2B5EF4-FFF2-40B4-BE49-F238E27FC236}">
                <a16:creationId xmlns:a16="http://schemas.microsoft.com/office/drawing/2014/main" id="{A1D36C28-BB2B-45FB-A319-EDA729EF6645}"/>
              </a:ext>
            </a:extLst>
          </p:cNvPr>
          <p:cNvSpPr>
            <a:spLocks noGrp="1" noChangeArrowheads="1"/>
          </p:cNvSpPr>
          <p:nvPr>
            <p:ph type="body" idx="1"/>
          </p:nvPr>
        </p:nvSpPr>
        <p:spPr>
          <a:xfrm>
            <a:off x="381000" y="685800"/>
            <a:ext cx="8229600" cy="2971800"/>
          </a:xfrm>
        </p:spPr>
        <p:txBody>
          <a:bodyPr/>
          <a:lstStyle/>
          <a:p>
            <a:pPr eaLnBrk="1" hangingPunct="1">
              <a:buFontTx/>
              <a:buNone/>
            </a:pPr>
            <a:r>
              <a:rPr lang="en-US" altLang="en-US" sz="2400"/>
              <a:t> </a:t>
            </a:r>
            <a:r>
              <a:rPr lang="en-US" altLang="en-US" sz="2400" b="1"/>
              <a:t>Question 6. What is the relative mass of the square purple weight and the square orange weight if 10 rings are equal to one square purple weight and 5 rings are needed to balance one square orange weight?  Click for the answer!</a:t>
            </a:r>
          </a:p>
          <a:p>
            <a:pPr>
              <a:buSzPct val="145000"/>
              <a:buFontTx/>
              <a:buNone/>
            </a:pPr>
            <a:r>
              <a:rPr lang="en-US" altLang="en-US" sz="2400">
                <a:solidFill>
                  <a:srgbClr val="E04EBA"/>
                </a:solidFill>
              </a:rPr>
              <a:t> </a:t>
            </a:r>
            <a:r>
              <a:rPr lang="en-US" altLang="en-US" sz="2400" b="1">
                <a:solidFill>
                  <a:srgbClr val="E04EBA"/>
                </a:solidFill>
              </a:rPr>
              <a:t>The square purple weight is two times heavier than the orange weight.</a:t>
            </a:r>
          </a:p>
          <a:p>
            <a:pPr>
              <a:buFont typeface="Wingdings" panose="05000000000000000000" pitchFamily="2" charset="2"/>
              <a:buChar char="q"/>
            </a:pPr>
            <a:r>
              <a:rPr lang="en-US" altLang="en-US" sz="2400" b="1"/>
              <a:t> Test this </a:t>
            </a:r>
            <a:r>
              <a:rPr lang="en-US" altLang="en-US" sz="2400" b="1">
                <a:solidFill>
                  <a:srgbClr val="E04EBA"/>
                </a:solidFill>
              </a:rPr>
              <a:t>hypothesis</a:t>
            </a:r>
            <a:r>
              <a:rPr lang="en-US" altLang="en-US" sz="2400" b="1"/>
              <a:t> (guess) by placing a square purple weight on one side of the balance and 2 orange weights on the other side.</a:t>
            </a:r>
          </a:p>
          <a:p>
            <a:pPr eaLnBrk="1" hangingPunct="1">
              <a:buFont typeface="Wingdings" panose="05000000000000000000" pitchFamily="2" charset="2"/>
              <a:buChar char="q"/>
            </a:pPr>
            <a:r>
              <a:rPr lang="en-US" altLang="en-US" sz="2400" b="1"/>
              <a:t> Repeat the same procedures for the yellow block.</a:t>
            </a:r>
          </a:p>
          <a:p>
            <a:pPr>
              <a:spcBef>
                <a:spcPct val="50000"/>
              </a:spcBef>
              <a:buFont typeface="Wingdings" panose="05000000000000000000" pitchFamily="2" charset="2"/>
              <a:buChar char="q"/>
            </a:pPr>
            <a:r>
              <a:rPr lang="en-US" altLang="en-US" sz="2400" b="1"/>
              <a:t> Question 7. What is the mass of one ring relative to a yellow square weight?  Click for the answer!</a:t>
            </a:r>
            <a:endParaRPr lang="en-US" altLang="en-US" sz="2400" b="1">
              <a:solidFill>
                <a:srgbClr val="E04EBA"/>
              </a:solidFill>
            </a:endParaRPr>
          </a:p>
          <a:p>
            <a:pPr>
              <a:spcBef>
                <a:spcPct val="50000"/>
              </a:spcBef>
              <a:buFontTx/>
              <a:buNone/>
            </a:pPr>
            <a:r>
              <a:rPr lang="en-US" altLang="en-US" sz="2400" b="1">
                <a:solidFill>
                  <a:srgbClr val="E04EBA"/>
                </a:solidFill>
              </a:rPr>
              <a:t>Answer: The ring weight and yellow square weight are equal in mass</a:t>
            </a:r>
          </a:p>
          <a:p>
            <a:pPr>
              <a:buFontTx/>
              <a:buNone/>
            </a:pPr>
            <a:endParaRPr lang="en-US" altLang="en-US" sz="2000" b="1"/>
          </a:p>
          <a:p>
            <a:pPr eaLnBrk="1" hangingPunct="1">
              <a:buFontTx/>
              <a:buNone/>
            </a:pPr>
            <a:endParaRPr lang="en-US" altLang="en-US" sz="2400" b="1"/>
          </a:p>
          <a:p>
            <a:pPr eaLnBrk="1" hangingPunct="1">
              <a:buFontTx/>
              <a:buNone/>
            </a:pPr>
            <a:endParaRPr lang="en-US" altLang="en-US" sz="2400" b="1"/>
          </a:p>
        </p:txBody>
      </p:sp>
      <p:sp>
        <p:nvSpPr>
          <p:cNvPr id="53252" name="Text Box 3">
            <a:extLst>
              <a:ext uri="{FF2B5EF4-FFF2-40B4-BE49-F238E27FC236}">
                <a16:creationId xmlns:a16="http://schemas.microsoft.com/office/drawing/2014/main" id="{6C216F4D-23FD-4103-B394-03EA1AB537DB}"/>
              </a:ext>
            </a:extLst>
          </p:cNvPr>
          <p:cNvSpPr txBox="1">
            <a:spLocks noChangeArrowheads="1"/>
          </p:cNvSpPr>
          <p:nvPr/>
        </p:nvSpPr>
        <p:spPr bwMode="auto">
          <a:xfrm>
            <a:off x="228600" y="152400"/>
            <a:ext cx="3449638" cy="461963"/>
          </a:xfrm>
          <a:prstGeom prst="rect">
            <a:avLst/>
          </a:prstGeom>
          <a:solidFill>
            <a:srgbClr val="E25CBF"/>
          </a:solidFill>
          <a:ln w="38100">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Exercise 1b continued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Slide Number Placeholder 5">
            <a:extLst>
              <a:ext uri="{FF2B5EF4-FFF2-40B4-BE49-F238E27FC236}">
                <a16:creationId xmlns:a16="http://schemas.microsoft.com/office/drawing/2014/main" id="{CE1892B5-5667-402A-9E9E-E34552C85A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CB35A5-588C-4A89-88AC-B1348FF35AA2}" type="slidenum">
              <a:rPr lang="en-US" altLang="en-US"/>
              <a:pPr eaLnBrk="1" hangingPunct="1"/>
              <a:t>52</a:t>
            </a:fld>
            <a:endParaRPr lang="en-US" altLang="en-US"/>
          </a:p>
        </p:txBody>
      </p:sp>
      <p:sp>
        <p:nvSpPr>
          <p:cNvPr id="54275" name="Text Box 4">
            <a:extLst>
              <a:ext uri="{FF2B5EF4-FFF2-40B4-BE49-F238E27FC236}">
                <a16:creationId xmlns:a16="http://schemas.microsoft.com/office/drawing/2014/main" id="{3F879AEE-AAFC-4C25-A959-AAEB397C7BCA}"/>
              </a:ext>
            </a:extLst>
          </p:cNvPr>
          <p:cNvSpPr txBox="1">
            <a:spLocks noChangeArrowheads="1"/>
          </p:cNvSpPr>
          <p:nvPr/>
        </p:nvSpPr>
        <p:spPr bwMode="auto">
          <a:xfrm>
            <a:off x="228600" y="152400"/>
            <a:ext cx="3449638" cy="461963"/>
          </a:xfrm>
          <a:prstGeom prst="rect">
            <a:avLst/>
          </a:prstGeom>
          <a:solidFill>
            <a:srgbClr val="E25CBF"/>
          </a:solidFill>
          <a:ln w="38100">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Exercise 1b continued</a:t>
            </a:r>
          </a:p>
        </p:txBody>
      </p:sp>
      <p:sp>
        <p:nvSpPr>
          <p:cNvPr id="5" name="TextBox 4">
            <a:extLst>
              <a:ext uri="{FF2B5EF4-FFF2-40B4-BE49-F238E27FC236}">
                <a16:creationId xmlns:a16="http://schemas.microsoft.com/office/drawing/2014/main" id="{20B1780E-DCEA-40C8-90C7-85219D76C696}"/>
              </a:ext>
            </a:extLst>
          </p:cNvPr>
          <p:cNvSpPr txBox="1"/>
          <p:nvPr/>
        </p:nvSpPr>
        <p:spPr>
          <a:xfrm>
            <a:off x="304800" y="838200"/>
            <a:ext cx="8534400" cy="5392738"/>
          </a:xfrm>
          <a:prstGeom prst="rect">
            <a:avLst/>
          </a:prstGeom>
          <a:noFill/>
        </p:spPr>
        <p:txBody>
          <a:bodyPr>
            <a:spAutoFit/>
          </a:bodyPr>
          <a:lstStyle/>
          <a:p>
            <a:pPr>
              <a:lnSpc>
                <a:spcPct val="80000"/>
              </a:lnSpc>
              <a:buFont typeface="Wingdings" pitchFamily="2" charset="2"/>
              <a:buChar char="q"/>
              <a:defRPr/>
            </a:pPr>
            <a:r>
              <a:rPr lang="en-US" sz="2400" b="1" dirty="0">
                <a:latin typeface="+mn-lt"/>
                <a:cs typeface="+mn-cs"/>
              </a:rPr>
              <a:t>Thus far, you have been determining the relative weights or masses of objects. </a:t>
            </a:r>
          </a:p>
          <a:p>
            <a:pPr>
              <a:lnSpc>
                <a:spcPct val="80000"/>
              </a:lnSpc>
              <a:buFont typeface="Wingdings" pitchFamily="2" charset="2"/>
              <a:buChar char="q"/>
              <a:defRPr/>
            </a:pPr>
            <a:endParaRPr lang="en-US" sz="2400" b="1" dirty="0">
              <a:latin typeface="+mn-lt"/>
              <a:cs typeface="+mn-cs"/>
            </a:endParaRPr>
          </a:p>
          <a:p>
            <a:pPr>
              <a:lnSpc>
                <a:spcPct val="80000"/>
              </a:lnSpc>
              <a:buFont typeface="Wingdings" pitchFamily="2" charset="2"/>
              <a:buChar char="q"/>
              <a:defRPr/>
            </a:pPr>
            <a:r>
              <a:rPr lang="en-US" sz="2400" b="1" dirty="0">
                <a:latin typeface="+mn-lt"/>
                <a:cs typeface="+mn-cs"/>
              </a:rPr>
              <a:t>Balances or scales have sets of standard weights associated with them. These weights are of known mass and are used to calibrate the scale (adjust the mechanism to ensure that it provides an accurate weight). </a:t>
            </a:r>
          </a:p>
          <a:p>
            <a:pPr>
              <a:lnSpc>
                <a:spcPct val="80000"/>
              </a:lnSpc>
              <a:buFont typeface="Wingdings" pitchFamily="2" charset="2"/>
              <a:buChar char="q"/>
              <a:defRPr/>
            </a:pPr>
            <a:endParaRPr lang="en-US" sz="2400" b="1" dirty="0">
              <a:latin typeface="+mn-lt"/>
              <a:cs typeface="+mn-cs"/>
            </a:endParaRPr>
          </a:p>
          <a:p>
            <a:pPr>
              <a:lnSpc>
                <a:spcPct val="80000"/>
              </a:lnSpc>
              <a:buFont typeface="Wingdings" pitchFamily="2" charset="2"/>
              <a:buChar char="q"/>
              <a:defRPr/>
            </a:pPr>
            <a:r>
              <a:rPr lang="en-US" sz="2400" b="1" dirty="0">
                <a:latin typeface="+mn-lt"/>
                <a:cs typeface="+mn-cs"/>
              </a:rPr>
              <a:t>We can use these standard weights to determine the absolute mass of a single weight, that of the ring.</a:t>
            </a:r>
          </a:p>
          <a:p>
            <a:pPr>
              <a:lnSpc>
                <a:spcPct val="80000"/>
              </a:lnSpc>
              <a:buFont typeface="Wingdings" pitchFamily="2" charset="2"/>
              <a:buChar char="q"/>
              <a:defRPr/>
            </a:pPr>
            <a:endParaRPr lang="en-US" sz="2400" b="1" dirty="0">
              <a:latin typeface="+mn-lt"/>
              <a:cs typeface="+mn-cs"/>
            </a:endParaRPr>
          </a:p>
          <a:p>
            <a:pPr>
              <a:lnSpc>
                <a:spcPct val="80000"/>
              </a:lnSpc>
              <a:buFont typeface="Wingdings" pitchFamily="2" charset="2"/>
              <a:buChar char="q"/>
              <a:defRPr/>
            </a:pPr>
            <a:r>
              <a:rPr lang="en-US" sz="2400" b="1" dirty="0">
                <a:latin typeface="+mn-lt"/>
                <a:cs typeface="+mn-cs"/>
              </a:rPr>
              <a:t>Find the calibration/standard weights. </a:t>
            </a:r>
          </a:p>
          <a:p>
            <a:pPr>
              <a:lnSpc>
                <a:spcPct val="80000"/>
              </a:lnSpc>
              <a:buFont typeface="Wingdings" pitchFamily="2" charset="2"/>
              <a:buNone/>
              <a:defRPr/>
            </a:pPr>
            <a:endParaRPr lang="en-US" sz="2400" b="1" dirty="0">
              <a:latin typeface="+mn-lt"/>
              <a:cs typeface="+mn-cs"/>
            </a:endParaRPr>
          </a:p>
          <a:p>
            <a:pPr>
              <a:lnSpc>
                <a:spcPct val="80000"/>
              </a:lnSpc>
              <a:buFont typeface="Wingdings" pitchFamily="2" charset="2"/>
              <a:buChar char="q"/>
              <a:defRPr/>
            </a:pPr>
            <a:r>
              <a:rPr lang="en-US" sz="2400" b="1" dirty="0">
                <a:latin typeface="+mn-lt"/>
                <a:cs typeface="+mn-cs"/>
              </a:rPr>
              <a:t>Have volunteers try each standard weight versus a single ring weight on the balance until one is found that makes the two pans of the scale level.</a:t>
            </a:r>
          </a:p>
          <a:p>
            <a:pPr>
              <a:defRPr/>
            </a:pPr>
            <a:endParaRPr lang="en-US" dirty="0">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a:extLst>
              <a:ext uri="{FF2B5EF4-FFF2-40B4-BE49-F238E27FC236}">
                <a16:creationId xmlns:a16="http://schemas.microsoft.com/office/drawing/2014/main" id="{379BCD92-A3D9-4848-B2DF-55E34A19AC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75BD26-4EAE-47B4-A398-8ED87DE12669}" type="slidenum">
              <a:rPr lang="en-US" altLang="en-US"/>
              <a:pPr eaLnBrk="1" hangingPunct="1"/>
              <a:t>53</a:t>
            </a:fld>
            <a:endParaRPr lang="en-US" altLang="en-US"/>
          </a:p>
        </p:txBody>
      </p:sp>
      <p:sp>
        <p:nvSpPr>
          <p:cNvPr id="38915" name="Rectangle 4">
            <a:extLst>
              <a:ext uri="{FF2B5EF4-FFF2-40B4-BE49-F238E27FC236}">
                <a16:creationId xmlns:a16="http://schemas.microsoft.com/office/drawing/2014/main" id="{7C0DE6EB-D584-4565-8334-733BC91D2162}"/>
              </a:ext>
            </a:extLst>
          </p:cNvPr>
          <p:cNvSpPr>
            <a:spLocks noChangeArrowheads="1"/>
          </p:cNvSpPr>
          <p:nvPr/>
        </p:nvSpPr>
        <p:spPr bwMode="auto">
          <a:xfrm>
            <a:off x="533400" y="1143000"/>
            <a:ext cx="8077200" cy="2530475"/>
          </a:xfrm>
          <a:prstGeom prst="rect">
            <a:avLst/>
          </a:prstGeom>
          <a:noFill/>
          <a:ln w="9525">
            <a:noFill/>
            <a:miter lim="800000"/>
            <a:headEnd/>
            <a:tailEnd/>
          </a:ln>
        </p:spPr>
        <p:txBody>
          <a:bodyPr>
            <a:spAutoFit/>
          </a:bodyPr>
          <a:lstStyle/>
          <a:p>
            <a:pPr>
              <a:lnSpc>
                <a:spcPct val="80000"/>
              </a:lnSpc>
              <a:spcBef>
                <a:spcPct val="50000"/>
              </a:spcBef>
              <a:buFont typeface="Wingdings" pitchFamily="2" charset="2"/>
              <a:buChar char="q"/>
              <a:defRPr/>
            </a:pPr>
            <a:r>
              <a:rPr lang="en-US" sz="2400" b="1" dirty="0">
                <a:latin typeface="+mj-lt"/>
                <a:cs typeface="+mn-cs"/>
              </a:rPr>
              <a:t>Check the mass of the standard weight that matches the weight of the ring weight. (The mass of each standard metal weight is inscribed on its top where 1 = 1 gm, 20 = 20 </a:t>
            </a:r>
            <a:r>
              <a:rPr lang="en-US" sz="2400" b="1" dirty="0" err="1">
                <a:latin typeface="+mj-lt"/>
                <a:cs typeface="+mn-cs"/>
              </a:rPr>
              <a:t>gms</a:t>
            </a:r>
            <a:r>
              <a:rPr lang="en-US" sz="2400" b="1" dirty="0">
                <a:latin typeface="+mj-lt"/>
                <a:cs typeface="+mn-cs"/>
              </a:rPr>
              <a:t> and so on. )</a:t>
            </a:r>
          </a:p>
          <a:p>
            <a:pPr>
              <a:lnSpc>
                <a:spcPct val="80000"/>
              </a:lnSpc>
              <a:spcBef>
                <a:spcPct val="50000"/>
              </a:spcBef>
              <a:buFont typeface="Wingdings" pitchFamily="2" charset="2"/>
              <a:buNone/>
              <a:defRPr/>
            </a:pPr>
            <a:endParaRPr lang="en-US" sz="2400" b="1" dirty="0">
              <a:latin typeface="+mj-lt"/>
              <a:cs typeface="+mn-cs"/>
            </a:endParaRPr>
          </a:p>
          <a:p>
            <a:pPr>
              <a:lnSpc>
                <a:spcPct val="80000"/>
              </a:lnSpc>
              <a:spcBef>
                <a:spcPct val="50000"/>
              </a:spcBef>
              <a:buFont typeface="Wingdings" pitchFamily="2" charset="2"/>
              <a:buChar char="q"/>
              <a:defRPr/>
            </a:pPr>
            <a:r>
              <a:rPr lang="en-US" sz="2400" b="1" dirty="0">
                <a:latin typeface="+mj-lt"/>
                <a:cs typeface="+mn-cs"/>
              </a:rPr>
              <a:t>The class should now be able to answer the questions that follow!</a:t>
            </a:r>
          </a:p>
        </p:txBody>
      </p:sp>
      <p:sp>
        <p:nvSpPr>
          <p:cNvPr id="55300" name="Text Box 4">
            <a:extLst>
              <a:ext uri="{FF2B5EF4-FFF2-40B4-BE49-F238E27FC236}">
                <a16:creationId xmlns:a16="http://schemas.microsoft.com/office/drawing/2014/main" id="{5647F532-FED0-4493-9497-B528F7EE8876}"/>
              </a:ext>
            </a:extLst>
          </p:cNvPr>
          <p:cNvSpPr txBox="1">
            <a:spLocks noChangeArrowheads="1"/>
          </p:cNvSpPr>
          <p:nvPr/>
        </p:nvSpPr>
        <p:spPr bwMode="auto">
          <a:xfrm>
            <a:off x="228600" y="152400"/>
            <a:ext cx="3449638" cy="461963"/>
          </a:xfrm>
          <a:prstGeom prst="rect">
            <a:avLst/>
          </a:prstGeom>
          <a:solidFill>
            <a:srgbClr val="E25CBF"/>
          </a:solidFill>
          <a:ln w="38100">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Exercise 1b continued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28DCE63-9BF5-486B-85EF-3F6AEC91D8AA}"/>
              </a:ext>
            </a:extLst>
          </p:cNvPr>
          <p:cNvSpPr txBox="1">
            <a:spLocks noChangeArrowheads="1"/>
          </p:cNvSpPr>
          <p:nvPr/>
        </p:nvSpPr>
        <p:spPr bwMode="auto">
          <a:xfrm>
            <a:off x="304800" y="671513"/>
            <a:ext cx="861060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n-US" altLang="en-US" sz="2400" b="1"/>
              <a:t>Question 8. What is the mass of a ring weight?  Click for the answer!</a:t>
            </a:r>
          </a:p>
          <a:p>
            <a:pPr algn="ctr" eaLnBrk="1" hangingPunct="1">
              <a:lnSpc>
                <a:spcPct val="80000"/>
              </a:lnSpc>
              <a:spcBef>
                <a:spcPct val="50000"/>
              </a:spcBef>
            </a:pPr>
            <a:r>
              <a:rPr lang="en-US" altLang="en-US" sz="2400" b="1">
                <a:solidFill>
                  <a:srgbClr val="E04EBA"/>
                </a:solidFill>
              </a:rPr>
              <a:t>Answer: 1 gram</a:t>
            </a:r>
          </a:p>
          <a:p>
            <a:pPr algn="ctr" eaLnBrk="1" hangingPunct="1">
              <a:lnSpc>
                <a:spcPct val="80000"/>
              </a:lnSpc>
              <a:spcBef>
                <a:spcPct val="50000"/>
              </a:spcBef>
            </a:pPr>
            <a:endParaRPr lang="en-US" altLang="en-US" sz="2400" b="1"/>
          </a:p>
          <a:p>
            <a:pPr eaLnBrk="1" hangingPunct="1">
              <a:lnSpc>
                <a:spcPct val="80000"/>
              </a:lnSpc>
              <a:spcBef>
                <a:spcPct val="50000"/>
              </a:spcBef>
            </a:pPr>
            <a:r>
              <a:rPr lang="en-US" altLang="en-US" sz="2400" b="1"/>
              <a:t>Question 9. What is the mass of the purple square weight?  Click for the answer!</a:t>
            </a:r>
            <a:endParaRPr lang="en-US" altLang="en-US" sz="2400" b="1">
              <a:solidFill>
                <a:srgbClr val="E04EBA"/>
              </a:solidFill>
            </a:endParaRPr>
          </a:p>
          <a:p>
            <a:pPr algn="ctr" eaLnBrk="1" hangingPunct="1">
              <a:lnSpc>
                <a:spcPct val="80000"/>
              </a:lnSpc>
              <a:spcBef>
                <a:spcPct val="50000"/>
              </a:spcBef>
            </a:pPr>
            <a:r>
              <a:rPr lang="en-US" altLang="en-US" sz="2400" b="1">
                <a:solidFill>
                  <a:srgbClr val="E04EBA"/>
                </a:solidFill>
              </a:rPr>
              <a:t>Answer: 10 grams</a:t>
            </a:r>
          </a:p>
          <a:p>
            <a:pPr algn="ctr" eaLnBrk="1" hangingPunct="1">
              <a:lnSpc>
                <a:spcPct val="80000"/>
              </a:lnSpc>
              <a:spcBef>
                <a:spcPct val="50000"/>
              </a:spcBef>
            </a:pPr>
            <a:endParaRPr lang="en-US" altLang="en-US" sz="2400" b="1">
              <a:solidFill>
                <a:srgbClr val="E04EBA"/>
              </a:solidFill>
            </a:endParaRPr>
          </a:p>
          <a:p>
            <a:pPr eaLnBrk="1" hangingPunct="1">
              <a:lnSpc>
                <a:spcPct val="80000"/>
              </a:lnSpc>
            </a:pPr>
            <a:r>
              <a:rPr lang="en-US" altLang="en-US" sz="2400" b="1"/>
              <a:t>Question 10. </a:t>
            </a:r>
            <a:r>
              <a:rPr lang="en-US" altLang="en-US" sz="2400"/>
              <a:t>What is the mass of the purple square weight?</a:t>
            </a:r>
            <a:r>
              <a:rPr lang="en-US" altLang="en-US" sz="2400" b="1"/>
              <a:t>  Click for the answer!</a:t>
            </a:r>
            <a:endParaRPr lang="en-US" altLang="en-US" sz="2400" b="1">
              <a:solidFill>
                <a:srgbClr val="E04EBA"/>
              </a:solidFill>
            </a:endParaRPr>
          </a:p>
          <a:p>
            <a:pPr algn="ctr" eaLnBrk="1" hangingPunct="1">
              <a:lnSpc>
                <a:spcPct val="80000"/>
              </a:lnSpc>
              <a:spcBef>
                <a:spcPct val="50000"/>
              </a:spcBef>
            </a:pPr>
            <a:r>
              <a:rPr lang="en-US" altLang="en-US" sz="2400" b="1">
                <a:solidFill>
                  <a:srgbClr val="E04EBA"/>
                </a:solidFill>
              </a:rPr>
              <a:t>Answer: 5 grams</a:t>
            </a:r>
          </a:p>
          <a:p>
            <a:pPr algn="ctr" eaLnBrk="1" hangingPunct="1">
              <a:lnSpc>
                <a:spcPct val="80000"/>
              </a:lnSpc>
              <a:spcBef>
                <a:spcPct val="50000"/>
              </a:spcBef>
            </a:pPr>
            <a:endParaRPr lang="en-US" altLang="en-US" sz="2400" b="1">
              <a:solidFill>
                <a:srgbClr val="E04EBA"/>
              </a:solidFill>
            </a:endParaRPr>
          </a:p>
          <a:p>
            <a:pPr eaLnBrk="1" hangingPunct="1">
              <a:lnSpc>
                <a:spcPct val="80000"/>
              </a:lnSpc>
              <a:spcBef>
                <a:spcPct val="50000"/>
              </a:spcBef>
            </a:pPr>
            <a:r>
              <a:rPr lang="en-US" altLang="en-US" sz="2400" b="1"/>
              <a:t>Question 11. What is the mass of the yellow square weight?  Click for the answer!</a:t>
            </a:r>
            <a:endParaRPr lang="en-US" altLang="en-US" sz="2400" b="1">
              <a:solidFill>
                <a:srgbClr val="E04EBA"/>
              </a:solidFill>
            </a:endParaRPr>
          </a:p>
          <a:p>
            <a:pPr algn="ctr" eaLnBrk="1" hangingPunct="1">
              <a:lnSpc>
                <a:spcPct val="80000"/>
              </a:lnSpc>
              <a:spcBef>
                <a:spcPct val="50000"/>
              </a:spcBef>
            </a:pPr>
            <a:r>
              <a:rPr lang="en-US" altLang="en-US" sz="2400" b="1">
                <a:solidFill>
                  <a:srgbClr val="E04EBA"/>
                </a:solidFill>
              </a:rPr>
              <a:t>Answer: 1 gram</a:t>
            </a:r>
            <a:endParaRPr lang="en-US" altLang="en-US" sz="2400"/>
          </a:p>
        </p:txBody>
      </p:sp>
      <p:sp>
        <p:nvSpPr>
          <p:cNvPr id="56323" name="Slide Number Placeholder 5">
            <a:extLst>
              <a:ext uri="{FF2B5EF4-FFF2-40B4-BE49-F238E27FC236}">
                <a16:creationId xmlns:a16="http://schemas.microsoft.com/office/drawing/2014/main" id="{5C8FA75D-9900-4C79-B683-AA5FE893766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14C241-E1AA-4DE5-916A-BC87643EEDAA}" type="slidenum">
              <a:rPr lang="en-US" altLang="en-US"/>
              <a:pPr eaLnBrk="1" hangingPunct="1"/>
              <a:t>54</a:t>
            </a:fld>
            <a:endParaRPr lang="en-US" altLang="en-US"/>
          </a:p>
        </p:txBody>
      </p:sp>
      <p:sp>
        <p:nvSpPr>
          <p:cNvPr id="7" name="AutoShape 7">
            <a:hlinkClick r:id="rId2" action="ppaction://hlinksldjump" highlightClick="1"/>
            <a:extLst>
              <a:ext uri="{FF2B5EF4-FFF2-40B4-BE49-F238E27FC236}">
                <a16:creationId xmlns:a16="http://schemas.microsoft.com/office/drawing/2014/main" id="{825CB8BE-EFE1-456C-A64B-E2B0F31ED938}"/>
              </a:ext>
            </a:extLst>
          </p:cNvPr>
          <p:cNvSpPr>
            <a:spLocks noChangeArrowheads="1"/>
          </p:cNvSpPr>
          <p:nvPr/>
        </p:nvSpPr>
        <p:spPr bwMode="auto">
          <a:xfrm>
            <a:off x="8305800" y="5867400"/>
            <a:ext cx="685800" cy="738188"/>
          </a:xfrm>
          <a:prstGeom prst="actionButtonHome">
            <a:avLst/>
          </a:prstGeom>
          <a:solidFill>
            <a:srgbClr val="E25CB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6325" name="Text Box 4">
            <a:extLst>
              <a:ext uri="{FF2B5EF4-FFF2-40B4-BE49-F238E27FC236}">
                <a16:creationId xmlns:a16="http://schemas.microsoft.com/office/drawing/2014/main" id="{DFC0DEA3-B391-44C5-AE44-1BECB8136F70}"/>
              </a:ext>
            </a:extLst>
          </p:cNvPr>
          <p:cNvSpPr txBox="1">
            <a:spLocks noChangeArrowheads="1"/>
          </p:cNvSpPr>
          <p:nvPr/>
        </p:nvSpPr>
        <p:spPr bwMode="auto">
          <a:xfrm>
            <a:off x="228600" y="152400"/>
            <a:ext cx="3449638" cy="461963"/>
          </a:xfrm>
          <a:prstGeom prst="rect">
            <a:avLst/>
          </a:prstGeom>
          <a:solidFill>
            <a:srgbClr val="E25CBF"/>
          </a:solidFill>
          <a:ln w="38100">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Exercise 1b continued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Slide Number Placeholder 5">
            <a:extLst>
              <a:ext uri="{FF2B5EF4-FFF2-40B4-BE49-F238E27FC236}">
                <a16:creationId xmlns:a16="http://schemas.microsoft.com/office/drawing/2014/main" id="{F0196CA7-68A7-4529-874F-F3279D3DC8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55CA04-2670-41AA-AE0C-220C9B782363}" type="slidenum">
              <a:rPr lang="en-US" altLang="en-US"/>
              <a:pPr eaLnBrk="1" hangingPunct="1"/>
              <a:t>55</a:t>
            </a:fld>
            <a:endParaRPr lang="en-US" altLang="en-US"/>
          </a:p>
        </p:txBody>
      </p:sp>
      <p:sp>
        <p:nvSpPr>
          <p:cNvPr id="57347" name="Rectangle 2">
            <a:extLst>
              <a:ext uri="{FF2B5EF4-FFF2-40B4-BE49-F238E27FC236}">
                <a16:creationId xmlns:a16="http://schemas.microsoft.com/office/drawing/2014/main" id="{1B82097F-DF06-42A7-B7D4-C6C4C05B117A}"/>
              </a:ext>
            </a:extLst>
          </p:cNvPr>
          <p:cNvSpPr>
            <a:spLocks noGrp="1" noChangeArrowheads="1"/>
          </p:cNvSpPr>
          <p:nvPr>
            <p:ph type="title"/>
          </p:nvPr>
        </p:nvSpPr>
        <p:spPr>
          <a:xfrm>
            <a:off x="457200" y="152400"/>
            <a:ext cx="8229600" cy="1143000"/>
          </a:xfrm>
          <a:solidFill>
            <a:srgbClr val="FFC000"/>
          </a:solidFill>
          <a:ln w="38100">
            <a:solidFill>
              <a:schemeClr val="tx1"/>
            </a:solidFill>
            <a:miter lim="800000"/>
            <a:headEnd/>
            <a:tailEnd/>
          </a:ln>
        </p:spPr>
        <p:txBody>
          <a:bodyPr/>
          <a:lstStyle/>
          <a:p>
            <a:pPr eaLnBrk="1" hangingPunct="1"/>
            <a:br>
              <a:rPr lang="en-US" altLang="en-US" sz="3200" b="1"/>
            </a:br>
            <a:r>
              <a:rPr lang="en-US" altLang="en-US" sz="3200" b="1"/>
              <a:t>Exercise 2: </a:t>
            </a:r>
            <a:br>
              <a:rPr lang="en-US" altLang="en-US" sz="3200" b="1"/>
            </a:br>
            <a:r>
              <a:rPr lang="en-US" altLang="en-US" sz="3200" b="1"/>
              <a:t>How is Volume Related to Shape?</a:t>
            </a:r>
            <a:br>
              <a:rPr lang="en-US" altLang="en-US" sz="3200" b="1"/>
            </a:br>
            <a:endParaRPr lang="en-US" altLang="en-US" sz="3200" b="1"/>
          </a:p>
        </p:txBody>
      </p:sp>
      <p:sp>
        <p:nvSpPr>
          <p:cNvPr id="38915" name="Rectangle 3">
            <a:extLst>
              <a:ext uri="{FF2B5EF4-FFF2-40B4-BE49-F238E27FC236}">
                <a16:creationId xmlns:a16="http://schemas.microsoft.com/office/drawing/2014/main" id="{E16A2FF8-B3D2-4D19-8588-FE40EB5D2301}"/>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Char char="q"/>
            </a:pPr>
            <a:r>
              <a:rPr lang="en-US" altLang="en-US" sz="2800" b="1"/>
              <a:t> Measuring an object’s volume answers the question of </a:t>
            </a:r>
          </a:p>
          <a:p>
            <a:pPr lvl="1" eaLnBrk="1" hangingPunct="1">
              <a:lnSpc>
                <a:spcPct val="90000"/>
              </a:lnSpc>
              <a:buFont typeface="Wingdings" panose="05000000000000000000" pitchFamily="2" charset="2"/>
              <a:buChar char="q"/>
            </a:pPr>
            <a:r>
              <a:rPr lang="en-US" altLang="en-US" sz="2400" b="1"/>
              <a:t> "How much space does it take up?“</a:t>
            </a:r>
          </a:p>
          <a:p>
            <a:pPr lvl="1" eaLnBrk="1" hangingPunct="1">
              <a:lnSpc>
                <a:spcPct val="90000"/>
              </a:lnSpc>
              <a:buFont typeface="Wingdings" panose="05000000000000000000" pitchFamily="2" charset="2"/>
              <a:buChar char="q"/>
            </a:pPr>
            <a:r>
              <a:rPr lang="en-US" altLang="en-US" sz="2400" b="1"/>
              <a:t>  How much room an object or group of objects occupies describes its </a:t>
            </a:r>
            <a:r>
              <a:rPr lang="en-US" altLang="en-US" sz="2400" b="1">
                <a:solidFill>
                  <a:srgbClr val="FF9900"/>
                </a:solidFill>
              </a:rPr>
              <a:t>VOLUME</a:t>
            </a:r>
            <a:r>
              <a:rPr lang="en-US" altLang="en-US" sz="2400" b="1"/>
              <a:t>. </a:t>
            </a:r>
          </a:p>
          <a:p>
            <a:pPr eaLnBrk="1" hangingPunct="1">
              <a:lnSpc>
                <a:spcPct val="90000"/>
              </a:lnSpc>
              <a:buFont typeface="Wingdings" panose="05000000000000000000" pitchFamily="2" charset="2"/>
              <a:buNone/>
            </a:pPr>
            <a:endParaRPr lang="en-US" altLang="en-US" sz="2800" b="1"/>
          </a:p>
          <a:p>
            <a:pPr eaLnBrk="1" hangingPunct="1">
              <a:lnSpc>
                <a:spcPct val="90000"/>
              </a:lnSpc>
              <a:buFont typeface="Wingdings" panose="05000000000000000000" pitchFamily="2" charset="2"/>
              <a:buChar char="q"/>
            </a:pPr>
            <a:r>
              <a:rPr lang="en-US" altLang="en-US" sz="2800" b="1"/>
              <a:t> A simple way to think of volume is to picture how much of something can fit inside something else.</a:t>
            </a:r>
          </a:p>
          <a:p>
            <a:pPr lvl="1" eaLnBrk="1" hangingPunct="1">
              <a:lnSpc>
                <a:spcPct val="90000"/>
              </a:lnSpc>
              <a:buFont typeface="Wingdings" panose="05000000000000000000" pitchFamily="2" charset="2"/>
              <a:buChar char="q"/>
            </a:pPr>
            <a:r>
              <a:rPr lang="en-US" altLang="en-US" sz="2400" b="1"/>
              <a:t>  For example, a swimming pool can hold a certain volume of 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6">
            <a:extLst>
              <a:ext uri="{FF2B5EF4-FFF2-40B4-BE49-F238E27FC236}">
                <a16:creationId xmlns:a16="http://schemas.microsoft.com/office/drawing/2014/main" id="{7BD16647-7079-454F-B1FA-D5302A66B5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4F6E2E-7507-49BA-96C5-611392A96BCE}" type="slidenum">
              <a:rPr lang="en-US" altLang="en-US"/>
              <a:pPr eaLnBrk="1" hangingPunct="1"/>
              <a:t>56</a:t>
            </a:fld>
            <a:endParaRPr lang="en-US" altLang="en-US"/>
          </a:p>
        </p:txBody>
      </p:sp>
      <p:sp>
        <p:nvSpPr>
          <p:cNvPr id="58371" name="Rectangle 2">
            <a:extLst>
              <a:ext uri="{FF2B5EF4-FFF2-40B4-BE49-F238E27FC236}">
                <a16:creationId xmlns:a16="http://schemas.microsoft.com/office/drawing/2014/main" id="{335E2C9D-02A1-4FA3-AC99-304BE03D0719}"/>
              </a:ext>
            </a:extLst>
          </p:cNvPr>
          <p:cNvSpPr>
            <a:spLocks noGrp="1" noChangeArrowheads="1"/>
          </p:cNvSpPr>
          <p:nvPr>
            <p:ph type="title"/>
          </p:nvPr>
        </p:nvSpPr>
        <p:spPr>
          <a:xfrm>
            <a:off x="457200" y="0"/>
            <a:ext cx="8229600" cy="533400"/>
          </a:xfrm>
          <a:solidFill>
            <a:srgbClr val="FFC000"/>
          </a:solidFill>
          <a:ln w="38100">
            <a:solidFill>
              <a:schemeClr val="tx1"/>
            </a:solidFill>
            <a:miter lim="800000"/>
            <a:headEnd/>
            <a:tailEnd/>
          </a:ln>
        </p:spPr>
        <p:txBody>
          <a:bodyPr/>
          <a:lstStyle/>
          <a:p>
            <a:pPr eaLnBrk="1" hangingPunct="1"/>
            <a:r>
              <a:rPr lang="en-US" altLang="en-US" sz="3200" b="1"/>
              <a:t>Objective</a:t>
            </a:r>
          </a:p>
        </p:txBody>
      </p:sp>
      <p:sp>
        <p:nvSpPr>
          <p:cNvPr id="58372" name="Rectangle 3">
            <a:extLst>
              <a:ext uri="{FF2B5EF4-FFF2-40B4-BE49-F238E27FC236}">
                <a16:creationId xmlns:a16="http://schemas.microsoft.com/office/drawing/2014/main" id="{21AA6F1C-C900-40FA-A972-75F57EC834E3}"/>
              </a:ext>
            </a:extLst>
          </p:cNvPr>
          <p:cNvSpPr>
            <a:spLocks noGrp="1" noChangeArrowheads="1"/>
          </p:cNvSpPr>
          <p:nvPr>
            <p:ph type="body" sz="half" idx="1"/>
          </p:nvPr>
        </p:nvSpPr>
        <p:spPr>
          <a:xfrm>
            <a:off x="228600" y="685800"/>
            <a:ext cx="8610600" cy="4876800"/>
          </a:xfrm>
        </p:spPr>
        <p:txBody>
          <a:bodyPr/>
          <a:lstStyle/>
          <a:p>
            <a:pPr eaLnBrk="1" hangingPunct="1">
              <a:buFont typeface="Wingdings" panose="05000000000000000000" pitchFamily="2" charset="2"/>
              <a:buChar char="q"/>
            </a:pPr>
            <a:r>
              <a:rPr lang="en-US" altLang="en-US" sz="2000" b="1"/>
              <a:t> </a:t>
            </a:r>
            <a:r>
              <a:rPr lang="en-US" altLang="en-US" sz="2400" b="1"/>
              <a:t>Students will explore volume and its relationship to shape, using the following materials: </a:t>
            </a:r>
          </a:p>
          <a:p>
            <a:pPr eaLnBrk="1" hangingPunct="1">
              <a:buFont typeface="Wingdings" panose="05000000000000000000" pitchFamily="2" charset="2"/>
              <a:buChar char="q"/>
            </a:pPr>
            <a:r>
              <a:rPr lang="en-US" altLang="en-US" sz="2400" b="1"/>
              <a:t>Volume relationship set, which includes a </a:t>
            </a:r>
            <a:r>
              <a:rPr lang="en-US" altLang="en-US" sz="2400" b="1">
                <a:solidFill>
                  <a:srgbClr val="FF0000"/>
                </a:solidFill>
              </a:rPr>
              <a:t>cube</a:t>
            </a:r>
            <a:r>
              <a:rPr lang="en-US" altLang="en-US" sz="2400" b="1"/>
              <a:t>, </a:t>
            </a:r>
            <a:r>
              <a:rPr lang="en-US" altLang="en-US" sz="2400" b="1">
                <a:solidFill>
                  <a:srgbClr val="FF0000"/>
                </a:solidFill>
              </a:rPr>
              <a:t>rectangular</a:t>
            </a:r>
            <a:r>
              <a:rPr lang="en-US" altLang="en-US" sz="2400" b="1"/>
              <a:t> </a:t>
            </a:r>
            <a:r>
              <a:rPr lang="en-US" altLang="en-US" sz="2400" b="1">
                <a:solidFill>
                  <a:srgbClr val="FF0000"/>
                </a:solidFill>
              </a:rPr>
              <a:t>prism</a:t>
            </a:r>
            <a:r>
              <a:rPr lang="en-US" altLang="en-US" sz="2400" b="1"/>
              <a:t>, </a:t>
            </a:r>
            <a:r>
              <a:rPr lang="en-US" altLang="en-US" sz="2400" b="1">
                <a:solidFill>
                  <a:srgbClr val="FF0000"/>
                </a:solidFill>
              </a:rPr>
              <a:t>cone</a:t>
            </a:r>
            <a:r>
              <a:rPr lang="en-US" altLang="en-US" sz="2400" b="1"/>
              <a:t>, </a:t>
            </a:r>
            <a:r>
              <a:rPr lang="en-US" altLang="en-US" sz="2400" b="1">
                <a:solidFill>
                  <a:srgbClr val="FF0000"/>
                </a:solidFill>
              </a:rPr>
              <a:t>cylinder</a:t>
            </a:r>
            <a:r>
              <a:rPr lang="en-US" altLang="en-US" sz="2400" b="1"/>
              <a:t>, </a:t>
            </a:r>
            <a:r>
              <a:rPr lang="en-US" altLang="en-US" sz="2400" b="1">
                <a:solidFill>
                  <a:srgbClr val="FF0000"/>
                </a:solidFill>
              </a:rPr>
              <a:t>pyramid</a:t>
            </a:r>
            <a:r>
              <a:rPr lang="en-US" altLang="en-US" sz="2400" b="1"/>
              <a:t>, &amp; </a:t>
            </a:r>
            <a:r>
              <a:rPr lang="en-US" altLang="en-US" sz="2400" b="1">
                <a:solidFill>
                  <a:srgbClr val="FF0000"/>
                </a:solidFill>
              </a:rPr>
              <a:t>sphere</a:t>
            </a:r>
            <a:r>
              <a:rPr lang="en-US" altLang="en-US" sz="2400" b="1"/>
              <a:t>.</a:t>
            </a:r>
          </a:p>
          <a:p>
            <a:pPr eaLnBrk="1" hangingPunct="1">
              <a:buFont typeface="Wingdings" panose="05000000000000000000" pitchFamily="2" charset="2"/>
              <a:buChar char="q"/>
            </a:pPr>
            <a:r>
              <a:rPr lang="en-US" altLang="en-US" sz="2400" b="1"/>
              <a:t>Beaker</a:t>
            </a:r>
          </a:p>
          <a:p>
            <a:pPr eaLnBrk="1" hangingPunct="1">
              <a:buFont typeface="Wingdings" panose="05000000000000000000" pitchFamily="2" charset="2"/>
              <a:buChar char="q"/>
            </a:pPr>
            <a:r>
              <a:rPr lang="en-US" altLang="en-US" sz="2400" b="1"/>
              <a:t>Funnel</a:t>
            </a:r>
          </a:p>
          <a:p>
            <a:pPr eaLnBrk="1" hangingPunct="1">
              <a:buFont typeface="Wingdings" panose="05000000000000000000" pitchFamily="2" charset="2"/>
              <a:buChar char="q"/>
            </a:pPr>
            <a:r>
              <a:rPr lang="en-US" altLang="en-US" sz="2400" b="1"/>
              <a:t>1000 mL graduated cylinder</a:t>
            </a:r>
          </a:p>
          <a:p>
            <a:pPr eaLnBrk="1" hangingPunct="1">
              <a:buFont typeface="Wingdings" panose="05000000000000000000" pitchFamily="2" charset="2"/>
              <a:buChar char="q"/>
            </a:pPr>
            <a:r>
              <a:rPr lang="en-US" altLang="en-US" sz="2400" b="1"/>
              <a:t>Plastic pan to catch spilled water</a:t>
            </a:r>
          </a:p>
          <a:p>
            <a:pPr eaLnBrk="1" hangingPunct="1">
              <a:buFont typeface="Wingdings" panose="05000000000000000000" pitchFamily="2" charset="2"/>
              <a:buChar char="q"/>
            </a:pPr>
            <a:r>
              <a:rPr lang="en-US" altLang="en-US" sz="2400" b="1"/>
              <a:t>Bucket (to serve as water reservoir)</a:t>
            </a:r>
          </a:p>
          <a:p>
            <a:pPr eaLnBrk="1" hangingPunct="1">
              <a:buFont typeface="Wingdings" panose="05000000000000000000" pitchFamily="2" charset="2"/>
              <a:buChar char="q"/>
            </a:pPr>
            <a:r>
              <a:rPr lang="en-US" altLang="en-US" sz="2400" b="1"/>
              <a:t> Box of miscellaneous objects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Slide Number Placeholder 5">
            <a:extLst>
              <a:ext uri="{FF2B5EF4-FFF2-40B4-BE49-F238E27FC236}">
                <a16:creationId xmlns:a16="http://schemas.microsoft.com/office/drawing/2014/main" id="{0D4174CD-DA1C-4AEA-9E1B-01046A9C9D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E00E5A-A18B-4D4B-8213-2C0B63454007}" type="slidenum">
              <a:rPr lang="en-US" altLang="en-US"/>
              <a:pPr eaLnBrk="1" hangingPunct="1"/>
              <a:t>57</a:t>
            </a:fld>
            <a:endParaRPr lang="en-US" altLang="en-US"/>
          </a:p>
        </p:txBody>
      </p:sp>
      <p:sp>
        <p:nvSpPr>
          <p:cNvPr id="59395" name="Rectangle 2">
            <a:extLst>
              <a:ext uri="{FF2B5EF4-FFF2-40B4-BE49-F238E27FC236}">
                <a16:creationId xmlns:a16="http://schemas.microsoft.com/office/drawing/2014/main" id="{15578C97-75AE-468D-B7F5-75986DCC245E}"/>
              </a:ext>
            </a:extLst>
          </p:cNvPr>
          <p:cNvSpPr>
            <a:spLocks noGrp="1" noChangeArrowheads="1"/>
          </p:cNvSpPr>
          <p:nvPr>
            <p:ph type="title"/>
          </p:nvPr>
        </p:nvSpPr>
        <p:spPr>
          <a:xfrm>
            <a:off x="457200" y="228600"/>
            <a:ext cx="8229600" cy="731838"/>
          </a:xfrm>
          <a:solidFill>
            <a:srgbClr val="FFC000"/>
          </a:solidFill>
          <a:ln w="38100">
            <a:solidFill>
              <a:schemeClr val="tx1"/>
            </a:solidFill>
            <a:miter lim="800000"/>
            <a:headEnd/>
            <a:tailEnd/>
          </a:ln>
        </p:spPr>
        <p:txBody>
          <a:bodyPr/>
          <a:lstStyle/>
          <a:p>
            <a:pPr eaLnBrk="1" hangingPunct="1"/>
            <a:r>
              <a:rPr lang="en-US" altLang="en-US" sz="3200" b="1"/>
              <a:t>Directions</a:t>
            </a:r>
          </a:p>
        </p:txBody>
      </p:sp>
      <p:sp>
        <p:nvSpPr>
          <p:cNvPr id="59396" name="Rectangle 3">
            <a:extLst>
              <a:ext uri="{FF2B5EF4-FFF2-40B4-BE49-F238E27FC236}">
                <a16:creationId xmlns:a16="http://schemas.microsoft.com/office/drawing/2014/main" id="{04DF0460-2D11-4AC6-84C3-ED9A3C8A8D3B}"/>
              </a:ext>
            </a:extLst>
          </p:cNvPr>
          <p:cNvSpPr>
            <a:spLocks noGrp="1" noChangeArrowheads="1"/>
          </p:cNvSpPr>
          <p:nvPr>
            <p:ph type="body" idx="1"/>
          </p:nvPr>
        </p:nvSpPr>
        <p:spPr>
          <a:xfrm>
            <a:off x="457200" y="1143000"/>
            <a:ext cx="8686800" cy="5410200"/>
          </a:xfrm>
        </p:spPr>
        <p:txBody>
          <a:bodyPr/>
          <a:lstStyle/>
          <a:p>
            <a:r>
              <a:rPr lang="en-US" altLang="en-US" sz="2800" b="1"/>
              <a:t>Examine</a:t>
            </a:r>
            <a:r>
              <a:rPr lang="en-US" altLang="en-US" sz="2800"/>
              <a:t> the six containers in the volume relationship set.</a:t>
            </a:r>
          </a:p>
          <a:p>
            <a:r>
              <a:rPr lang="en-US" altLang="en-US" sz="2800" b="1"/>
              <a:t>Try to imagine which of the shapes can hold the same amount of water, or which ones look as though they take up the same amount of space (have the same volume)?</a:t>
            </a:r>
            <a:endParaRPr lang="en-US" altLang="en-US" sz="2800"/>
          </a:p>
          <a:p>
            <a:r>
              <a:rPr lang="en-US" altLang="en-US" sz="2800"/>
              <a:t>Let’s find out if you have guessed correctly.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Slide Number Placeholder 5">
            <a:extLst>
              <a:ext uri="{FF2B5EF4-FFF2-40B4-BE49-F238E27FC236}">
                <a16:creationId xmlns:a16="http://schemas.microsoft.com/office/drawing/2014/main" id="{94408557-F339-41CE-8DD1-D5208BC033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B4C1D6-F8CF-4C2B-A292-D1175757E50F}" type="slidenum">
              <a:rPr lang="en-US" altLang="en-US"/>
              <a:pPr eaLnBrk="1" hangingPunct="1"/>
              <a:t>58</a:t>
            </a:fld>
            <a:endParaRPr lang="en-US" altLang="en-US"/>
          </a:p>
        </p:txBody>
      </p:sp>
      <p:sp>
        <p:nvSpPr>
          <p:cNvPr id="60419" name="Rectangle 2">
            <a:extLst>
              <a:ext uri="{FF2B5EF4-FFF2-40B4-BE49-F238E27FC236}">
                <a16:creationId xmlns:a16="http://schemas.microsoft.com/office/drawing/2014/main" id="{8407A1DB-0CC4-4F21-B100-AC9A9565633A}"/>
              </a:ext>
            </a:extLst>
          </p:cNvPr>
          <p:cNvSpPr>
            <a:spLocks noGrp="1" noChangeArrowheads="1"/>
          </p:cNvSpPr>
          <p:nvPr>
            <p:ph type="title"/>
          </p:nvPr>
        </p:nvSpPr>
        <p:spPr>
          <a:xfrm>
            <a:off x="457200" y="0"/>
            <a:ext cx="8229600" cy="533400"/>
          </a:xfrm>
          <a:solidFill>
            <a:srgbClr val="FFC000"/>
          </a:solidFill>
          <a:ln w="38100">
            <a:solidFill>
              <a:schemeClr val="tx1"/>
            </a:solidFill>
            <a:miter lim="800000"/>
            <a:headEnd/>
            <a:tailEnd/>
          </a:ln>
        </p:spPr>
        <p:txBody>
          <a:bodyPr/>
          <a:lstStyle/>
          <a:p>
            <a:pPr eaLnBrk="1" hangingPunct="1"/>
            <a:r>
              <a:rPr lang="en-US" altLang="en-US" sz="3200" b="1"/>
              <a:t>Directions</a:t>
            </a:r>
          </a:p>
        </p:txBody>
      </p:sp>
      <p:sp>
        <p:nvSpPr>
          <p:cNvPr id="41987" name="Rectangle 3">
            <a:extLst>
              <a:ext uri="{FF2B5EF4-FFF2-40B4-BE49-F238E27FC236}">
                <a16:creationId xmlns:a16="http://schemas.microsoft.com/office/drawing/2014/main" id="{A2918383-FE6A-4123-B9C9-0CF42D9D7969}"/>
              </a:ext>
            </a:extLst>
          </p:cNvPr>
          <p:cNvSpPr>
            <a:spLocks noGrp="1" noChangeArrowheads="1"/>
          </p:cNvSpPr>
          <p:nvPr>
            <p:ph type="body" idx="1"/>
          </p:nvPr>
        </p:nvSpPr>
        <p:spPr>
          <a:xfrm>
            <a:off x="228600" y="685800"/>
            <a:ext cx="8686800" cy="5410200"/>
          </a:xfrm>
        </p:spPr>
        <p:txBody>
          <a:bodyPr/>
          <a:lstStyle/>
          <a:p>
            <a:pPr>
              <a:buFont typeface="Wingdings" panose="05000000000000000000" pitchFamily="2" charset="2"/>
              <a:buChar char="q"/>
            </a:pPr>
            <a:r>
              <a:rPr lang="en-US" altLang="en-US" sz="2400"/>
              <a:t>Find the round sphere pictured below, and place it in the container with its opening facing up.</a:t>
            </a:r>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r>
              <a:rPr lang="en-US" altLang="en-US" sz="2400"/>
              <a:t>Using the cup and funnel, fill the sphere with water. </a:t>
            </a:r>
            <a:r>
              <a:rPr lang="en-US" altLang="en-US" sz="2400" b="1"/>
              <a:t>(ALL POURING OF WATER SHOULD BE DONE OVER THE PLASTIC PAN.)</a:t>
            </a:r>
            <a:r>
              <a:rPr lang="en-US" altLang="en-US" sz="2400"/>
              <a:t>  Do this slowly to avoid spilling. </a:t>
            </a:r>
          </a:p>
          <a:p>
            <a:pPr>
              <a:buFontTx/>
              <a:buNone/>
            </a:pPr>
            <a:r>
              <a:rPr lang="en-US" altLang="en-US" sz="1800" b="1"/>
              <a:t> </a:t>
            </a:r>
            <a:endParaRPr lang="en-US" altLang="en-US" sz="1800"/>
          </a:p>
          <a:p>
            <a:pPr>
              <a:buFont typeface="Wingdings" panose="05000000000000000000" pitchFamily="2" charset="2"/>
              <a:buChar char="q"/>
            </a:pPr>
            <a:r>
              <a:rPr lang="en-US" altLang="en-US" sz="2400" b="1"/>
              <a:t>Q1. Just by looking, what container do you think holds the same volume of water as the sphere?  HINT: There is only one shape that holds the same amount of water as the sphere.  Go to the next slide for instructions on how to find out!</a:t>
            </a:r>
          </a:p>
          <a:p>
            <a:pPr>
              <a:buFontTx/>
              <a:buNone/>
            </a:pPr>
            <a:r>
              <a:rPr lang="en-US" altLang="en-US" sz="1800"/>
              <a:t> </a:t>
            </a:r>
          </a:p>
          <a:p>
            <a:pPr>
              <a:buFont typeface="Wingdings" panose="05000000000000000000" pitchFamily="2" charset="2"/>
              <a:buChar char="q"/>
            </a:pPr>
            <a:endParaRPr lang="en-US" altLang="en-US" sz="1800"/>
          </a:p>
        </p:txBody>
      </p:sp>
      <p:pic>
        <p:nvPicPr>
          <p:cNvPr id="5" name="Picture 4">
            <a:extLst>
              <a:ext uri="{FF2B5EF4-FFF2-40B4-BE49-F238E27FC236}">
                <a16:creationId xmlns:a16="http://schemas.microsoft.com/office/drawing/2014/main" id="{C34DA362-8AF7-415C-A827-E4880871B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24000"/>
            <a:ext cx="13398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35"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anim calcmode="lin" valueType="num">
                                      <p:cBhvr>
                                        <p:cTn id="10" dur="500" fill="hold"/>
                                        <p:tgtEl>
                                          <p:spTgt spid="5"/>
                                        </p:tgtEl>
                                        <p:attrNameLst>
                                          <p:attrName>style.rotation</p:attrName>
                                        </p:attrNameLst>
                                      </p:cBhvr>
                                      <p:tavLst>
                                        <p:tav tm="0">
                                          <p:val>
                                            <p:fltVal val="720"/>
                                          </p:val>
                                        </p:tav>
                                        <p:tav tm="100000">
                                          <p:val>
                                            <p:fltVal val="0"/>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 calcmode="lin" valueType="num">
                                      <p:cBhvr>
                                        <p:cTn id="12" dur="5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Slide Number Placeholder 5">
            <a:extLst>
              <a:ext uri="{FF2B5EF4-FFF2-40B4-BE49-F238E27FC236}">
                <a16:creationId xmlns:a16="http://schemas.microsoft.com/office/drawing/2014/main" id="{1F01CF9A-363E-425B-8633-4BB4A95790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196873-6783-43F8-9548-6AB02B484CB1}" type="slidenum">
              <a:rPr lang="en-US" altLang="en-US"/>
              <a:pPr eaLnBrk="1" hangingPunct="1"/>
              <a:t>59</a:t>
            </a:fld>
            <a:endParaRPr lang="en-US" altLang="en-US"/>
          </a:p>
        </p:txBody>
      </p:sp>
      <p:sp>
        <p:nvSpPr>
          <p:cNvPr id="61443" name="Rectangle 2">
            <a:extLst>
              <a:ext uri="{FF2B5EF4-FFF2-40B4-BE49-F238E27FC236}">
                <a16:creationId xmlns:a16="http://schemas.microsoft.com/office/drawing/2014/main" id="{7D3A986A-F20A-4CDA-BCBF-569F82BDB765}"/>
              </a:ext>
            </a:extLst>
          </p:cNvPr>
          <p:cNvSpPr>
            <a:spLocks noGrp="1" noChangeArrowheads="1"/>
          </p:cNvSpPr>
          <p:nvPr>
            <p:ph type="title"/>
          </p:nvPr>
        </p:nvSpPr>
        <p:spPr>
          <a:xfrm>
            <a:off x="457200" y="0"/>
            <a:ext cx="8229600" cy="533400"/>
          </a:xfrm>
          <a:solidFill>
            <a:srgbClr val="FFC000"/>
          </a:solidFill>
          <a:ln w="38100">
            <a:solidFill>
              <a:schemeClr val="tx1"/>
            </a:solidFill>
            <a:miter lim="800000"/>
            <a:headEnd/>
            <a:tailEnd/>
          </a:ln>
        </p:spPr>
        <p:txBody>
          <a:bodyPr/>
          <a:lstStyle/>
          <a:p>
            <a:pPr eaLnBrk="1" hangingPunct="1"/>
            <a:r>
              <a:rPr lang="en-US" altLang="en-US" sz="3200" b="1"/>
              <a:t>Directions</a:t>
            </a:r>
          </a:p>
        </p:txBody>
      </p:sp>
      <p:sp>
        <p:nvSpPr>
          <p:cNvPr id="41987" name="Rectangle 3">
            <a:extLst>
              <a:ext uri="{FF2B5EF4-FFF2-40B4-BE49-F238E27FC236}">
                <a16:creationId xmlns:a16="http://schemas.microsoft.com/office/drawing/2014/main" id="{2F4BD8C3-B1BE-491E-8D1C-2CEE10376B46}"/>
              </a:ext>
            </a:extLst>
          </p:cNvPr>
          <p:cNvSpPr>
            <a:spLocks noGrp="1" noChangeArrowheads="1"/>
          </p:cNvSpPr>
          <p:nvPr>
            <p:ph type="body" idx="1"/>
          </p:nvPr>
        </p:nvSpPr>
        <p:spPr>
          <a:xfrm>
            <a:off x="228600" y="685800"/>
            <a:ext cx="8686800" cy="5410200"/>
          </a:xfrm>
        </p:spPr>
        <p:txBody>
          <a:bodyPr/>
          <a:lstStyle/>
          <a:p>
            <a:pPr>
              <a:buFont typeface="Wingdings" panose="05000000000000000000" pitchFamily="2" charset="2"/>
              <a:buChar char="q"/>
            </a:pPr>
            <a:r>
              <a:rPr lang="en-US" altLang="en-US" sz="2400"/>
              <a:t>Pour the water from the sphere into the container you have chosen as being similar in volume. If you have water left in the sphere, then the container you have chosen is too small. If the new container is not filled to the top with the water from the sphere, then it has a larger volume than the sphere.</a:t>
            </a:r>
          </a:p>
          <a:p>
            <a:pPr>
              <a:buFont typeface="Wingdings" panose="05000000000000000000" pitchFamily="2" charset="2"/>
              <a:buChar char="q"/>
            </a:pPr>
            <a:r>
              <a:rPr lang="en-US" altLang="en-US" sz="2400"/>
              <a:t>  Keep filling containers until you have found one that will hold the same volume of water as the sphere. </a:t>
            </a:r>
          </a:p>
          <a:p>
            <a:pPr>
              <a:buFontTx/>
              <a:buNone/>
            </a:pPr>
            <a:r>
              <a:rPr lang="en-US" altLang="en-US" sz="2400" b="1"/>
              <a:t> </a:t>
            </a:r>
            <a:endParaRPr lang="en-US" altLang="en-US" sz="2400"/>
          </a:p>
          <a:p>
            <a:pPr>
              <a:buFont typeface="Wingdings" panose="05000000000000000000" pitchFamily="2" charset="2"/>
              <a:buChar char="q"/>
            </a:pPr>
            <a:r>
              <a:rPr lang="en-US" altLang="en-US" sz="2400" b="1"/>
              <a:t>Q1. Just by looking, what container do you think holds the same volume of water as the sphere?  HINT: There is only one shape that holds the same amount of water as the sphere.  Click          for the answer.</a:t>
            </a:r>
          </a:p>
          <a:p>
            <a:pPr>
              <a:buFontTx/>
              <a:buNone/>
            </a:pPr>
            <a:r>
              <a:rPr lang="en-US" altLang="en-US" sz="1800"/>
              <a:t> </a:t>
            </a:r>
          </a:p>
          <a:p>
            <a:pPr>
              <a:buFont typeface="Wingdings" panose="05000000000000000000" pitchFamily="2" charset="2"/>
              <a:buChar char="q"/>
            </a:pPr>
            <a:endParaRPr lang="en-US" altLang="en-US" sz="1800"/>
          </a:p>
        </p:txBody>
      </p:sp>
      <p:sp>
        <p:nvSpPr>
          <p:cNvPr id="6" name="Action Button: Help 5">
            <a:hlinkClick r:id="rId2" action="ppaction://hlinksldjump" highlightClick="1"/>
            <a:extLst>
              <a:ext uri="{FF2B5EF4-FFF2-40B4-BE49-F238E27FC236}">
                <a16:creationId xmlns:a16="http://schemas.microsoft.com/office/drawing/2014/main" id="{CA4BCCFE-4BE8-4D0E-BA0F-91F275136871}"/>
              </a:ext>
            </a:extLst>
          </p:cNvPr>
          <p:cNvSpPr/>
          <p:nvPr/>
        </p:nvSpPr>
        <p:spPr>
          <a:xfrm>
            <a:off x="3810000" y="5334000"/>
            <a:ext cx="365125" cy="365125"/>
          </a:xfrm>
          <a:prstGeom prst="actionButtonHelp">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ction Button: Forward or Next 6">
            <a:hlinkClick r:id="" action="ppaction://hlinkshowjump?jump=nextslide" highlightClick="1"/>
            <a:extLst>
              <a:ext uri="{FF2B5EF4-FFF2-40B4-BE49-F238E27FC236}">
                <a16:creationId xmlns:a16="http://schemas.microsoft.com/office/drawing/2014/main" id="{8A460212-2202-4762-AE63-7824956547DC}"/>
              </a:ext>
            </a:extLst>
          </p:cNvPr>
          <p:cNvSpPr/>
          <p:nvPr/>
        </p:nvSpPr>
        <p:spPr>
          <a:xfrm>
            <a:off x="8153400" y="5943600"/>
            <a:ext cx="639763" cy="639763"/>
          </a:xfrm>
          <a:prstGeom prst="actionButtonForwardNex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9A942949-CAC2-4969-A7AA-53A24C3F99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249DDE-40D2-4E5D-AFD1-7F76F8787797}" type="slidenum">
              <a:rPr lang="en-US" altLang="en-US"/>
              <a:pPr eaLnBrk="1" hangingPunct="1"/>
              <a:t>6</a:t>
            </a:fld>
            <a:endParaRPr lang="en-US" altLang="en-US"/>
          </a:p>
        </p:txBody>
      </p:sp>
      <p:sp>
        <p:nvSpPr>
          <p:cNvPr id="7171" name="Rectangle 2">
            <a:extLst>
              <a:ext uri="{FF2B5EF4-FFF2-40B4-BE49-F238E27FC236}">
                <a16:creationId xmlns:a16="http://schemas.microsoft.com/office/drawing/2014/main" id="{1596F180-E6E5-40AC-BB4F-5E0C827FF477}"/>
              </a:ext>
            </a:extLst>
          </p:cNvPr>
          <p:cNvSpPr>
            <a:spLocks noGrp="1" noChangeArrowheads="1"/>
          </p:cNvSpPr>
          <p:nvPr>
            <p:ph type="title"/>
          </p:nvPr>
        </p:nvSpPr>
        <p:spPr>
          <a:xfrm>
            <a:off x="457200" y="228600"/>
            <a:ext cx="8229600" cy="731838"/>
          </a:xfrm>
          <a:solidFill>
            <a:srgbClr val="07C8EF"/>
          </a:solidFill>
          <a:ln w="38100">
            <a:solidFill>
              <a:schemeClr val="tx1"/>
            </a:solidFill>
            <a:miter lim="800000"/>
            <a:headEnd/>
            <a:tailEnd/>
          </a:ln>
        </p:spPr>
        <p:txBody>
          <a:bodyPr/>
          <a:lstStyle/>
          <a:p>
            <a:pPr eaLnBrk="1" hangingPunct="1"/>
            <a:r>
              <a:rPr lang="en-US" altLang="en-US" sz="3200" b="1"/>
              <a:t>Introduction</a:t>
            </a:r>
          </a:p>
        </p:txBody>
      </p:sp>
      <p:sp>
        <p:nvSpPr>
          <p:cNvPr id="3075" name="Rectangle 3">
            <a:extLst>
              <a:ext uri="{FF2B5EF4-FFF2-40B4-BE49-F238E27FC236}">
                <a16:creationId xmlns:a16="http://schemas.microsoft.com/office/drawing/2014/main" id="{2767108D-5B92-429C-94D8-08E3F439C710}"/>
              </a:ext>
            </a:extLst>
          </p:cNvPr>
          <p:cNvSpPr>
            <a:spLocks noGrp="1" noChangeArrowheads="1"/>
          </p:cNvSpPr>
          <p:nvPr>
            <p:ph type="body" idx="1"/>
          </p:nvPr>
        </p:nvSpPr>
        <p:spPr>
          <a:xfrm>
            <a:off x="457200" y="990600"/>
            <a:ext cx="8229600" cy="5486400"/>
          </a:xfrm>
        </p:spPr>
        <p:txBody>
          <a:bodyPr/>
          <a:lstStyle/>
          <a:p>
            <a:pPr eaLnBrk="1" hangingPunct="1">
              <a:lnSpc>
                <a:spcPct val="90000"/>
              </a:lnSpc>
              <a:buFont typeface="Wingdings" panose="05000000000000000000" pitchFamily="2" charset="2"/>
              <a:buChar char="q"/>
            </a:pPr>
            <a:r>
              <a:rPr lang="en-US" altLang="en-US" sz="2400" b="1"/>
              <a:t> Have you ever been measured? </a:t>
            </a:r>
          </a:p>
          <a:p>
            <a:pPr lvl="1" eaLnBrk="1" hangingPunct="1">
              <a:lnSpc>
                <a:spcPct val="90000"/>
              </a:lnSpc>
              <a:buFont typeface="Wingdings" panose="05000000000000000000" pitchFamily="2" charset="2"/>
              <a:buChar char="q"/>
            </a:pPr>
            <a:r>
              <a:rPr lang="en-US" altLang="en-US" sz="2400" b="1"/>
              <a:t>At your doctor’s office, you have probably been measured to determine your height and weight. </a:t>
            </a:r>
          </a:p>
          <a:p>
            <a:pPr eaLnBrk="1" hangingPunct="1">
              <a:lnSpc>
                <a:spcPct val="90000"/>
              </a:lnSpc>
              <a:buFont typeface="Wingdings" panose="05000000000000000000" pitchFamily="2" charset="2"/>
              <a:buChar char="q"/>
            </a:pPr>
            <a:r>
              <a:rPr lang="en-US" altLang="en-US" sz="2400" b="1"/>
              <a:t> Have you ever measured anything? </a:t>
            </a:r>
          </a:p>
          <a:p>
            <a:pPr lvl="1" eaLnBrk="1" hangingPunct="1">
              <a:lnSpc>
                <a:spcPct val="90000"/>
              </a:lnSpc>
              <a:buFont typeface="Wingdings" panose="05000000000000000000" pitchFamily="2" charset="2"/>
              <a:buChar char="q"/>
            </a:pPr>
            <a:r>
              <a:rPr lang="en-US" altLang="en-US" sz="2400" b="1"/>
              <a:t>At the grocery store, you may have measured fruits and vegetables to determine how much you will pay for them. </a:t>
            </a:r>
          </a:p>
          <a:p>
            <a:pPr eaLnBrk="1" hangingPunct="1">
              <a:lnSpc>
                <a:spcPct val="90000"/>
              </a:lnSpc>
              <a:buFont typeface="Wingdings" panose="05000000000000000000" pitchFamily="2" charset="2"/>
              <a:buChar char="q"/>
            </a:pPr>
            <a:r>
              <a:rPr lang="en-US" altLang="en-US" sz="2400" b="1"/>
              <a:t> Scientists measure things often. In order to </a:t>
            </a:r>
            <a:r>
              <a:rPr lang="en-US" altLang="en-US" sz="2400" b="1">
                <a:solidFill>
                  <a:srgbClr val="07C8EF"/>
                </a:solidFill>
              </a:rPr>
              <a:t>compare</a:t>
            </a:r>
            <a:r>
              <a:rPr lang="en-US" altLang="en-US" sz="2400" b="1"/>
              <a:t> the performance of objects of interest, they must know how similar or different they are.</a:t>
            </a:r>
          </a:p>
          <a:p>
            <a:pPr eaLnBrk="1" hangingPunct="1">
              <a:buFont typeface="Wingdings" panose="05000000000000000000" pitchFamily="2" charset="2"/>
              <a:buChar char="q"/>
            </a:pPr>
            <a:r>
              <a:rPr lang="en-US" altLang="en-US" sz="2400" b="1"/>
              <a:t>Measuring answers questions such as:</a:t>
            </a:r>
          </a:p>
          <a:p>
            <a:pPr lvl="1" eaLnBrk="1" hangingPunct="1">
              <a:buFont typeface="Wingdings" panose="05000000000000000000" pitchFamily="2" charset="2"/>
              <a:buChar char="q"/>
            </a:pPr>
            <a:r>
              <a:rPr lang="en-US" altLang="en-US" sz="2400" b="1"/>
              <a:t> Which one has more mass? </a:t>
            </a:r>
          </a:p>
          <a:p>
            <a:pPr lvl="1" eaLnBrk="1" hangingPunct="1">
              <a:buFont typeface="Wingdings" panose="05000000000000000000" pitchFamily="2" charset="2"/>
              <a:buChar char="q"/>
            </a:pPr>
            <a:r>
              <a:rPr lang="en-US" altLang="en-US" sz="2400" b="1"/>
              <a:t> Which one takes up more space? </a:t>
            </a:r>
          </a:p>
          <a:p>
            <a:pPr eaLnBrk="1" hangingPunct="1">
              <a:buFont typeface="Wingdings" panose="05000000000000000000" pitchFamily="2" charset="2"/>
              <a:buChar char="q"/>
            </a:pPr>
            <a:r>
              <a:rPr lang="en-US" altLang="en-US" sz="2400" b="1"/>
              <a:t> There are many different ways to measure an object.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Slide Number Placeholder 5">
            <a:extLst>
              <a:ext uri="{FF2B5EF4-FFF2-40B4-BE49-F238E27FC236}">
                <a16:creationId xmlns:a16="http://schemas.microsoft.com/office/drawing/2014/main" id="{292F370E-5A37-4F14-845F-5EA7AAD820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1CD14E-4FC9-4675-849B-C6CE58C3D973}" type="slidenum">
              <a:rPr lang="en-US" altLang="en-US"/>
              <a:pPr eaLnBrk="1" hangingPunct="1"/>
              <a:t>60</a:t>
            </a:fld>
            <a:endParaRPr lang="en-US" altLang="en-US"/>
          </a:p>
        </p:txBody>
      </p:sp>
      <p:sp>
        <p:nvSpPr>
          <p:cNvPr id="62467" name="Rectangle 2">
            <a:extLst>
              <a:ext uri="{FF2B5EF4-FFF2-40B4-BE49-F238E27FC236}">
                <a16:creationId xmlns:a16="http://schemas.microsoft.com/office/drawing/2014/main" id="{60D28BD6-9EE0-481C-9C0E-80661F14700F}"/>
              </a:ext>
            </a:extLst>
          </p:cNvPr>
          <p:cNvSpPr>
            <a:spLocks noGrp="1" noChangeArrowheads="1"/>
          </p:cNvSpPr>
          <p:nvPr>
            <p:ph type="title"/>
          </p:nvPr>
        </p:nvSpPr>
        <p:spPr>
          <a:xfrm>
            <a:off x="457200" y="0"/>
            <a:ext cx="8229600" cy="533400"/>
          </a:xfrm>
          <a:solidFill>
            <a:srgbClr val="FFC000"/>
          </a:solidFill>
          <a:ln w="38100">
            <a:solidFill>
              <a:schemeClr val="tx1"/>
            </a:solidFill>
            <a:miter lim="800000"/>
            <a:headEnd/>
            <a:tailEnd/>
          </a:ln>
        </p:spPr>
        <p:txBody>
          <a:bodyPr/>
          <a:lstStyle/>
          <a:p>
            <a:pPr eaLnBrk="1" hangingPunct="1"/>
            <a:r>
              <a:rPr lang="en-US" altLang="en-US" sz="3200" b="1"/>
              <a:t>Directions</a:t>
            </a:r>
          </a:p>
        </p:txBody>
      </p:sp>
      <p:sp>
        <p:nvSpPr>
          <p:cNvPr id="62468" name="Rectangle 3">
            <a:extLst>
              <a:ext uri="{FF2B5EF4-FFF2-40B4-BE49-F238E27FC236}">
                <a16:creationId xmlns:a16="http://schemas.microsoft.com/office/drawing/2014/main" id="{64D36C82-1CD4-43C8-B23C-64E96DB5C9AB}"/>
              </a:ext>
            </a:extLst>
          </p:cNvPr>
          <p:cNvSpPr>
            <a:spLocks noGrp="1" noChangeArrowheads="1"/>
          </p:cNvSpPr>
          <p:nvPr>
            <p:ph type="body" idx="1"/>
          </p:nvPr>
        </p:nvSpPr>
        <p:spPr>
          <a:xfrm>
            <a:off x="228600" y="685800"/>
            <a:ext cx="8686800" cy="5410200"/>
          </a:xfrm>
        </p:spPr>
        <p:txBody>
          <a:bodyPr/>
          <a:lstStyle/>
          <a:p>
            <a:pPr>
              <a:buFont typeface="Wingdings" panose="05000000000000000000" pitchFamily="2" charset="2"/>
              <a:buChar char="q"/>
            </a:pPr>
            <a:r>
              <a:rPr lang="en-US" altLang="en-US" sz="2400"/>
              <a:t>Find the rectangular box pictured below and fill it with water. </a:t>
            </a:r>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r>
              <a:rPr lang="en-US" altLang="en-US" sz="2400" b="1"/>
              <a:t>Q2. </a:t>
            </a:r>
            <a:r>
              <a:rPr lang="en-US" altLang="en-US" sz="2400"/>
              <a:t>Now follow the directions on the next slide to find the container that holds TWICE (2X) the amount of water as the rectangular box.</a:t>
            </a:r>
            <a:r>
              <a:rPr lang="en-US" altLang="en-US" sz="2400" b="1"/>
              <a:t>  Click        for the answer.</a:t>
            </a:r>
            <a:endParaRPr lang="en-US" altLang="en-US" sz="2400"/>
          </a:p>
          <a:p>
            <a:pPr>
              <a:buFontTx/>
              <a:buNone/>
            </a:pPr>
            <a:r>
              <a:rPr lang="en-US" altLang="en-US" sz="2400" b="1"/>
              <a:t> </a:t>
            </a:r>
            <a:endParaRPr lang="en-US" altLang="en-US" sz="2400"/>
          </a:p>
          <a:p>
            <a:pPr>
              <a:buFont typeface="Wingdings" panose="05000000000000000000" pitchFamily="2" charset="2"/>
              <a:buChar char="q"/>
            </a:pPr>
            <a:r>
              <a:rPr lang="en-US" altLang="en-US" sz="2400"/>
              <a:t>Pour the water from the rectangular box into the container you have chosen. You should then have an empty rectangular box and another partially filled container. </a:t>
            </a:r>
          </a:p>
          <a:p>
            <a:pPr>
              <a:buFontTx/>
              <a:buNone/>
            </a:pPr>
            <a:r>
              <a:rPr lang="en-US" altLang="en-US" sz="2400"/>
              <a:t> </a:t>
            </a:r>
          </a:p>
          <a:p>
            <a:pPr>
              <a:buFont typeface="Wingdings" panose="05000000000000000000" pitchFamily="2" charset="2"/>
              <a:buChar char="q"/>
            </a:pPr>
            <a:r>
              <a:rPr lang="en-US" altLang="en-US" sz="2400"/>
              <a:t>Fill the rectangular box with water one more time, and pour as much of this water as you can into the container you chose.  </a:t>
            </a:r>
          </a:p>
          <a:p>
            <a:pPr>
              <a:buFont typeface="Wingdings" panose="05000000000000000000" pitchFamily="2" charset="2"/>
              <a:buChar char="q"/>
            </a:pPr>
            <a:r>
              <a:rPr lang="en-US" altLang="en-US" sz="2400"/>
              <a:t>If you guessed the correctly, the container that you chose should be full of water and the rectangular box should be empty. </a:t>
            </a:r>
          </a:p>
          <a:p>
            <a:pPr>
              <a:buFont typeface="Wingdings" panose="05000000000000000000" pitchFamily="2" charset="2"/>
              <a:buChar char="q"/>
            </a:pPr>
            <a:r>
              <a:rPr lang="en-US" altLang="en-US" sz="2400"/>
              <a:t>If this is not the case, choose another container and try again.</a:t>
            </a:r>
          </a:p>
          <a:p>
            <a:pPr>
              <a:buFont typeface="Wingdings" panose="05000000000000000000" pitchFamily="2" charset="2"/>
              <a:buChar char="q"/>
            </a:pPr>
            <a:endParaRPr lang="en-US" altLang="en-US" sz="1800"/>
          </a:p>
        </p:txBody>
      </p:sp>
      <p:pic>
        <p:nvPicPr>
          <p:cNvPr id="62469" name="Picture 5">
            <a:extLst>
              <a:ext uri="{FF2B5EF4-FFF2-40B4-BE49-F238E27FC236}">
                <a16:creationId xmlns:a16="http://schemas.microsoft.com/office/drawing/2014/main" id="{F46DBD1D-2D4B-4277-9CAE-832050958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143000"/>
            <a:ext cx="167005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Help 6">
            <a:hlinkClick r:id="rId3" action="ppaction://hlinksldjump" highlightClick="1"/>
            <a:extLst>
              <a:ext uri="{FF2B5EF4-FFF2-40B4-BE49-F238E27FC236}">
                <a16:creationId xmlns:a16="http://schemas.microsoft.com/office/drawing/2014/main" id="{AE40C957-D398-4894-8FF9-C645A6592CA6}"/>
              </a:ext>
            </a:extLst>
          </p:cNvPr>
          <p:cNvSpPr/>
          <p:nvPr/>
        </p:nvSpPr>
        <p:spPr>
          <a:xfrm>
            <a:off x="5791200" y="2971800"/>
            <a:ext cx="365125" cy="365125"/>
          </a:xfrm>
          <a:prstGeom prst="actionButtonHelp">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ction Button: Forward or Next 7">
            <a:hlinkClick r:id="" action="ppaction://hlinkshowjump?jump=nextslide" highlightClick="1"/>
            <a:extLst>
              <a:ext uri="{FF2B5EF4-FFF2-40B4-BE49-F238E27FC236}">
                <a16:creationId xmlns:a16="http://schemas.microsoft.com/office/drawing/2014/main" id="{014FE9EB-70BD-4D46-B9C0-55A3CCA834C0}"/>
              </a:ext>
            </a:extLst>
          </p:cNvPr>
          <p:cNvSpPr/>
          <p:nvPr/>
        </p:nvSpPr>
        <p:spPr>
          <a:xfrm>
            <a:off x="8229600" y="5943600"/>
            <a:ext cx="639763" cy="639763"/>
          </a:xfrm>
          <a:prstGeom prst="actionButtonForwardNex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Slide Number Placeholder 5">
            <a:extLst>
              <a:ext uri="{FF2B5EF4-FFF2-40B4-BE49-F238E27FC236}">
                <a16:creationId xmlns:a16="http://schemas.microsoft.com/office/drawing/2014/main" id="{AFCE874C-5B68-4861-A399-E5648144AF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DFB7B6-5FAD-473D-8D78-CBFEF6EFEB24}" type="slidenum">
              <a:rPr lang="en-US" altLang="en-US"/>
              <a:pPr eaLnBrk="1" hangingPunct="1"/>
              <a:t>61</a:t>
            </a:fld>
            <a:endParaRPr lang="en-US" altLang="en-US"/>
          </a:p>
        </p:txBody>
      </p:sp>
      <p:sp>
        <p:nvSpPr>
          <p:cNvPr id="63491" name="Rectangle 2">
            <a:extLst>
              <a:ext uri="{FF2B5EF4-FFF2-40B4-BE49-F238E27FC236}">
                <a16:creationId xmlns:a16="http://schemas.microsoft.com/office/drawing/2014/main" id="{EBB01A34-DC1C-43E2-B610-EF5BFD77B265}"/>
              </a:ext>
            </a:extLst>
          </p:cNvPr>
          <p:cNvSpPr>
            <a:spLocks noGrp="1" noChangeArrowheads="1"/>
          </p:cNvSpPr>
          <p:nvPr>
            <p:ph type="title"/>
          </p:nvPr>
        </p:nvSpPr>
        <p:spPr>
          <a:xfrm>
            <a:off x="457200" y="0"/>
            <a:ext cx="8229600" cy="533400"/>
          </a:xfrm>
          <a:solidFill>
            <a:srgbClr val="FFC000"/>
          </a:solidFill>
          <a:ln w="38100">
            <a:solidFill>
              <a:schemeClr val="tx1"/>
            </a:solidFill>
            <a:miter lim="800000"/>
            <a:headEnd/>
            <a:tailEnd/>
          </a:ln>
        </p:spPr>
        <p:txBody>
          <a:bodyPr/>
          <a:lstStyle/>
          <a:p>
            <a:pPr eaLnBrk="1" hangingPunct="1"/>
            <a:r>
              <a:rPr lang="en-US" altLang="en-US" sz="3200" b="1"/>
              <a:t>Directions</a:t>
            </a:r>
          </a:p>
        </p:txBody>
      </p:sp>
      <p:sp>
        <p:nvSpPr>
          <p:cNvPr id="41987" name="Rectangle 3">
            <a:extLst>
              <a:ext uri="{FF2B5EF4-FFF2-40B4-BE49-F238E27FC236}">
                <a16:creationId xmlns:a16="http://schemas.microsoft.com/office/drawing/2014/main" id="{05D29C87-87F0-4276-815A-8FAF76F1A63D}"/>
              </a:ext>
            </a:extLst>
          </p:cNvPr>
          <p:cNvSpPr>
            <a:spLocks noGrp="1" noChangeArrowheads="1"/>
          </p:cNvSpPr>
          <p:nvPr>
            <p:ph type="body" idx="1"/>
          </p:nvPr>
        </p:nvSpPr>
        <p:spPr>
          <a:xfrm>
            <a:off x="228600" y="685800"/>
            <a:ext cx="8686800" cy="5410200"/>
          </a:xfrm>
        </p:spPr>
        <p:txBody>
          <a:bodyPr/>
          <a:lstStyle/>
          <a:p>
            <a:pPr>
              <a:buFont typeface="Wingdings" panose="05000000000000000000" pitchFamily="2" charset="2"/>
              <a:buChar char="q"/>
            </a:pPr>
            <a:r>
              <a:rPr lang="en-US" altLang="en-US" sz="2400"/>
              <a:t>Pour the water from the rectangular box into the container you have chosen. You should then have an empty rectangular box and another partially filled container. </a:t>
            </a:r>
          </a:p>
          <a:p>
            <a:pPr>
              <a:buFont typeface="Wingdings" panose="05000000000000000000" pitchFamily="2" charset="2"/>
              <a:buChar char="q"/>
            </a:pPr>
            <a:r>
              <a:rPr lang="en-US" altLang="en-US" sz="2400"/>
              <a:t> Fill the rectangular box with water one more time, and pour as much of this water as you can into the container you chose.  </a:t>
            </a:r>
          </a:p>
          <a:p>
            <a:pPr>
              <a:buFont typeface="Wingdings" panose="05000000000000000000" pitchFamily="2" charset="2"/>
              <a:buChar char="q"/>
            </a:pPr>
            <a:r>
              <a:rPr lang="en-US" altLang="en-US" sz="2400"/>
              <a:t>If you guessed the correctly, the container that you chose should be full of water and the rectangular box should be empty. </a:t>
            </a:r>
          </a:p>
          <a:p>
            <a:pPr>
              <a:buFont typeface="Wingdings" panose="05000000000000000000" pitchFamily="2" charset="2"/>
              <a:buChar char="q"/>
            </a:pPr>
            <a:r>
              <a:rPr lang="en-US" altLang="en-US" sz="2400"/>
              <a:t>If this is not the case, choose another container and try again.</a:t>
            </a:r>
          </a:p>
          <a:p>
            <a:pPr>
              <a:buFont typeface="Wingdings" panose="05000000000000000000" pitchFamily="2" charset="2"/>
              <a:buChar char="q"/>
            </a:pPr>
            <a:r>
              <a:rPr lang="en-US" altLang="en-US" sz="2400" b="1"/>
              <a:t>Q2. </a:t>
            </a:r>
            <a:r>
              <a:rPr lang="en-US" altLang="en-US" sz="2400"/>
              <a:t>Which container holds TWICE (2X) the amount of water as the rectangular box?</a:t>
            </a:r>
            <a:r>
              <a:rPr lang="en-US" altLang="en-US" sz="2400" b="1"/>
              <a:t>  Click        for the answer.</a:t>
            </a: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1800"/>
          </a:p>
        </p:txBody>
      </p:sp>
      <p:sp>
        <p:nvSpPr>
          <p:cNvPr id="7" name="Action Button: Help 6">
            <a:hlinkClick r:id="rId2" action="ppaction://hlinksldjump" highlightClick="1"/>
            <a:extLst>
              <a:ext uri="{FF2B5EF4-FFF2-40B4-BE49-F238E27FC236}">
                <a16:creationId xmlns:a16="http://schemas.microsoft.com/office/drawing/2014/main" id="{4DCF6C1B-1413-47E8-B102-0B01143CD707}"/>
              </a:ext>
            </a:extLst>
          </p:cNvPr>
          <p:cNvSpPr/>
          <p:nvPr/>
        </p:nvSpPr>
        <p:spPr>
          <a:xfrm>
            <a:off x="4876800" y="5410200"/>
            <a:ext cx="365125" cy="365125"/>
          </a:xfrm>
          <a:prstGeom prst="actionButtonHelp">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ction Button: Forward or Next 7">
            <a:hlinkClick r:id="" action="ppaction://hlinkshowjump?jump=nextslide" highlightClick="1"/>
            <a:extLst>
              <a:ext uri="{FF2B5EF4-FFF2-40B4-BE49-F238E27FC236}">
                <a16:creationId xmlns:a16="http://schemas.microsoft.com/office/drawing/2014/main" id="{ED2E9B10-8E28-4FCF-A703-C1630EA8B8A0}"/>
              </a:ext>
            </a:extLst>
          </p:cNvPr>
          <p:cNvSpPr/>
          <p:nvPr/>
        </p:nvSpPr>
        <p:spPr>
          <a:xfrm>
            <a:off x="8229600" y="5943600"/>
            <a:ext cx="639763" cy="639763"/>
          </a:xfrm>
          <a:prstGeom prst="actionButtonForwardNex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Slide Number Placeholder 5">
            <a:extLst>
              <a:ext uri="{FF2B5EF4-FFF2-40B4-BE49-F238E27FC236}">
                <a16:creationId xmlns:a16="http://schemas.microsoft.com/office/drawing/2014/main" id="{968BC443-9071-41DA-A67A-FB8EFDEAC5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EFCC57-F763-4701-9A3C-1B138BB555A7}" type="slidenum">
              <a:rPr lang="en-US" altLang="en-US"/>
              <a:pPr eaLnBrk="1" hangingPunct="1"/>
              <a:t>62</a:t>
            </a:fld>
            <a:endParaRPr lang="en-US" altLang="en-US"/>
          </a:p>
        </p:txBody>
      </p:sp>
      <p:sp>
        <p:nvSpPr>
          <p:cNvPr id="64515" name="Rectangle 2">
            <a:extLst>
              <a:ext uri="{FF2B5EF4-FFF2-40B4-BE49-F238E27FC236}">
                <a16:creationId xmlns:a16="http://schemas.microsoft.com/office/drawing/2014/main" id="{77C9FE0C-81F1-43FA-AB84-159E5559C32C}"/>
              </a:ext>
            </a:extLst>
          </p:cNvPr>
          <p:cNvSpPr>
            <a:spLocks noGrp="1" noChangeArrowheads="1"/>
          </p:cNvSpPr>
          <p:nvPr>
            <p:ph type="title"/>
          </p:nvPr>
        </p:nvSpPr>
        <p:spPr>
          <a:xfrm>
            <a:off x="457200" y="0"/>
            <a:ext cx="8229600" cy="533400"/>
          </a:xfrm>
          <a:solidFill>
            <a:srgbClr val="FFC000"/>
          </a:solidFill>
          <a:ln w="38100">
            <a:solidFill>
              <a:schemeClr val="tx1"/>
            </a:solidFill>
            <a:miter lim="800000"/>
            <a:headEnd/>
            <a:tailEnd/>
          </a:ln>
        </p:spPr>
        <p:txBody>
          <a:bodyPr/>
          <a:lstStyle/>
          <a:p>
            <a:pPr eaLnBrk="1" hangingPunct="1"/>
            <a:r>
              <a:rPr lang="en-US" altLang="en-US" sz="3200" b="1"/>
              <a:t>Directions</a:t>
            </a:r>
          </a:p>
        </p:txBody>
      </p:sp>
      <p:sp>
        <p:nvSpPr>
          <p:cNvPr id="64516" name="Rectangle 3">
            <a:extLst>
              <a:ext uri="{FF2B5EF4-FFF2-40B4-BE49-F238E27FC236}">
                <a16:creationId xmlns:a16="http://schemas.microsoft.com/office/drawing/2014/main" id="{5BEBB687-08E6-44A8-A7AA-85171367B0B9}"/>
              </a:ext>
            </a:extLst>
          </p:cNvPr>
          <p:cNvSpPr>
            <a:spLocks noGrp="1" noChangeArrowheads="1"/>
          </p:cNvSpPr>
          <p:nvPr>
            <p:ph type="body" idx="1"/>
          </p:nvPr>
        </p:nvSpPr>
        <p:spPr>
          <a:xfrm>
            <a:off x="228600" y="685800"/>
            <a:ext cx="8686800" cy="5410200"/>
          </a:xfrm>
        </p:spPr>
        <p:txBody>
          <a:bodyPr/>
          <a:lstStyle/>
          <a:p>
            <a:pPr>
              <a:buFont typeface="Wingdings" panose="05000000000000000000" pitchFamily="2" charset="2"/>
              <a:buChar char="q"/>
            </a:pPr>
            <a:r>
              <a:rPr lang="en-US" altLang="en-US" sz="2400"/>
              <a:t>Look in volume relationship set box for the cylinder and cube pictured below.</a:t>
            </a:r>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r>
              <a:rPr lang="en-US" altLang="en-US" sz="2400" b="1"/>
              <a:t>Q3. Do you think the cylinder holds as much water as the cube, or do you think one of these containers holds more than the other? </a:t>
            </a:r>
          </a:p>
          <a:p>
            <a:pPr>
              <a:buFont typeface="Wingdings" panose="05000000000000000000" pitchFamily="2" charset="2"/>
              <a:buChar char="q"/>
            </a:pPr>
            <a:r>
              <a:rPr lang="en-US" altLang="en-US" sz="2400"/>
              <a:t>Slowly pour the water from the cube into the cylinder to learn whether your guess was correct. </a:t>
            </a:r>
            <a:r>
              <a:rPr lang="en-US" altLang="en-US" sz="2400" b="1"/>
              <a:t>Click        for the answer! </a:t>
            </a:r>
            <a:endParaRPr lang="en-US" altLang="en-US" sz="2000"/>
          </a:p>
          <a:p>
            <a:pPr>
              <a:buFont typeface="Wingdings" panose="05000000000000000000" pitchFamily="2" charset="2"/>
              <a:buChar char="q"/>
            </a:pPr>
            <a:endParaRPr lang="en-US" altLang="en-US" sz="2000"/>
          </a:p>
          <a:p>
            <a:pPr>
              <a:buFont typeface="Wingdings" panose="05000000000000000000" pitchFamily="2" charset="2"/>
              <a:buChar char="q"/>
            </a:pPr>
            <a:endParaRPr lang="en-US" altLang="en-US" sz="2000"/>
          </a:p>
        </p:txBody>
      </p:sp>
      <p:pic>
        <p:nvPicPr>
          <p:cNvPr id="64517" name="Picture 6">
            <a:extLst>
              <a:ext uri="{FF2B5EF4-FFF2-40B4-BE49-F238E27FC236}">
                <a16:creationId xmlns:a16="http://schemas.microsoft.com/office/drawing/2014/main" id="{1BA72660-74EC-470C-9966-901285B80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24000"/>
            <a:ext cx="10414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7">
            <a:extLst>
              <a:ext uri="{FF2B5EF4-FFF2-40B4-BE49-F238E27FC236}">
                <a16:creationId xmlns:a16="http://schemas.microsoft.com/office/drawing/2014/main" id="{0508A65C-EAC7-452C-8528-34FDAE36B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76400"/>
            <a:ext cx="127635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ction Button: Help 8">
            <a:hlinkClick r:id="rId4" action="ppaction://hlinksldjump" highlightClick="1"/>
            <a:extLst>
              <a:ext uri="{FF2B5EF4-FFF2-40B4-BE49-F238E27FC236}">
                <a16:creationId xmlns:a16="http://schemas.microsoft.com/office/drawing/2014/main" id="{F36AD0C0-01E0-498C-82D0-C9EB882CC0DF}"/>
              </a:ext>
            </a:extLst>
          </p:cNvPr>
          <p:cNvSpPr/>
          <p:nvPr/>
        </p:nvSpPr>
        <p:spPr>
          <a:xfrm>
            <a:off x="6781800" y="4876800"/>
            <a:ext cx="365125" cy="365125"/>
          </a:xfrm>
          <a:prstGeom prst="actionButtonHelp">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Action Button: Forward or Next 10">
            <a:hlinkClick r:id="" action="ppaction://hlinkshowjump?jump=nextslide" highlightClick="1"/>
            <a:extLst>
              <a:ext uri="{FF2B5EF4-FFF2-40B4-BE49-F238E27FC236}">
                <a16:creationId xmlns:a16="http://schemas.microsoft.com/office/drawing/2014/main" id="{8C661080-AC98-406F-8DC2-4B8EB2F245F6}"/>
              </a:ext>
            </a:extLst>
          </p:cNvPr>
          <p:cNvSpPr/>
          <p:nvPr/>
        </p:nvSpPr>
        <p:spPr>
          <a:xfrm>
            <a:off x="8382000" y="6308725"/>
            <a:ext cx="549275" cy="549275"/>
          </a:xfrm>
          <a:prstGeom prst="actionButtonForwardNex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Slide Number Placeholder 5">
            <a:extLst>
              <a:ext uri="{FF2B5EF4-FFF2-40B4-BE49-F238E27FC236}">
                <a16:creationId xmlns:a16="http://schemas.microsoft.com/office/drawing/2014/main" id="{F88F9483-2807-4AAA-AD94-8EB65AAFE7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958DD0-D2DA-4797-AAAC-20E85A40E4BA}" type="slidenum">
              <a:rPr lang="en-US" altLang="en-US"/>
              <a:pPr eaLnBrk="1" hangingPunct="1"/>
              <a:t>63</a:t>
            </a:fld>
            <a:endParaRPr lang="en-US" altLang="en-US"/>
          </a:p>
        </p:txBody>
      </p:sp>
      <p:sp>
        <p:nvSpPr>
          <p:cNvPr id="65539" name="Rectangle 2">
            <a:extLst>
              <a:ext uri="{FF2B5EF4-FFF2-40B4-BE49-F238E27FC236}">
                <a16:creationId xmlns:a16="http://schemas.microsoft.com/office/drawing/2014/main" id="{D1DB07C3-2857-4C0D-992C-6B61804AF80B}"/>
              </a:ext>
            </a:extLst>
          </p:cNvPr>
          <p:cNvSpPr>
            <a:spLocks noGrp="1" noChangeArrowheads="1"/>
          </p:cNvSpPr>
          <p:nvPr>
            <p:ph type="title"/>
          </p:nvPr>
        </p:nvSpPr>
        <p:spPr>
          <a:xfrm>
            <a:off x="457200" y="0"/>
            <a:ext cx="8229600" cy="533400"/>
          </a:xfrm>
          <a:solidFill>
            <a:srgbClr val="FFC000"/>
          </a:solidFill>
          <a:ln w="38100">
            <a:solidFill>
              <a:schemeClr val="tx1"/>
            </a:solidFill>
            <a:miter lim="800000"/>
            <a:headEnd/>
            <a:tailEnd/>
          </a:ln>
        </p:spPr>
        <p:txBody>
          <a:bodyPr/>
          <a:lstStyle/>
          <a:p>
            <a:pPr eaLnBrk="1" hangingPunct="1"/>
            <a:r>
              <a:rPr lang="en-US" altLang="en-US" sz="3200" b="1"/>
              <a:t>Directions</a:t>
            </a:r>
          </a:p>
        </p:txBody>
      </p:sp>
      <p:sp>
        <p:nvSpPr>
          <p:cNvPr id="41987" name="Rectangle 3">
            <a:extLst>
              <a:ext uri="{FF2B5EF4-FFF2-40B4-BE49-F238E27FC236}">
                <a16:creationId xmlns:a16="http://schemas.microsoft.com/office/drawing/2014/main" id="{22D4E4D9-6B06-4387-94D0-CFAE95F3BF9A}"/>
              </a:ext>
            </a:extLst>
          </p:cNvPr>
          <p:cNvSpPr>
            <a:spLocks noGrp="1" noChangeArrowheads="1"/>
          </p:cNvSpPr>
          <p:nvPr>
            <p:ph type="body" idx="1"/>
          </p:nvPr>
        </p:nvSpPr>
        <p:spPr>
          <a:xfrm>
            <a:off x="228600" y="685800"/>
            <a:ext cx="8686800" cy="5410200"/>
          </a:xfrm>
        </p:spPr>
        <p:txBody>
          <a:bodyPr/>
          <a:lstStyle/>
          <a:p>
            <a:pPr>
              <a:buFont typeface="Wingdings" panose="05000000000000000000" pitchFamily="2" charset="2"/>
              <a:buChar char="q"/>
            </a:pPr>
            <a:r>
              <a:rPr lang="en-US" altLang="en-US" sz="2400" b="1"/>
              <a:t> </a:t>
            </a:r>
            <a:r>
              <a:rPr lang="en-US" altLang="en-US" sz="2400"/>
              <a:t>Pour the water from both containers back into the bucket.</a:t>
            </a:r>
          </a:p>
          <a:p>
            <a:pPr>
              <a:buFontTx/>
              <a:buNone/>
            </a:pPr>
            <a:r>
              <a:rPr lang="en-US" altLang="en-US" sz="2400"/>
              <a:t> </a:t>
            </a:r>
          </a:p>
          <a:p>
            <a:pPr>
              <a:buFont typeface="Wingdings" panose="05000000000000000000" pitchFamily="2" charset="2"/>
              <a:buChar char="q"/>
            </a:pPr>
            <a:r>
              <a:rPr lang="en-US" altLang="en-US" sz="2400"/>
              <a:t> Turn the empty cube upside down so that the open side is facing down.  </a:t>
            </a:r>
          </a:p>
          <a:p>
            <a:pPr>
              <a:buFont typeface="Wingdings" panose="05000000000000000000" pitchFamily="2" charset="2"/>
              <a:buChar char="q"/>
            </a:pPr>
            <a:endParaRPr lang="en-US" altLang="en-US" sz="2400"/>
          </a:p>
          <a:p>
            <a:pPr>
              <a:buFont typeface="Wingdings" panose="05000000000000000000" pitchFamily="2" charset="2"/>
              <a:buChar char="q"/>
            </a:pPr>
            <a:r>
              <a:rPr lang="en-US" altLang="en-US" sz="2400"/>
              <a:t> Set the cylinder on top of the cube.</a:t>
            </a:r>
            <a:r>
              <a:rPr lang="en-US" altLang="en-US" sz="2400" b="1"/>
              <a:t> Can you tell by looking down at the containers why one has a higher volume? HINT:  It has to do with shape!  Click        for the answer!</a:t>
            </a:r>
          </a:p>
          <a:p>
            <a:endParaRPr lang="en-US" altLang="en-US" sz="2000"/>
          </a:p>
          <a:p>
            <a:pPr>
              <a:buFont typeface="Wingdings" panose="05000000000000000000" pitchFamily="2" charset="2"/>
              <a:buChar char="q"/>
            </a:pPr>
            <a:endParaRPr lang="en-US" altLang="en-US" sz="2000"/>
          </a:p>
          <a:p>
            <a:pPr>
              <a:buFont typeface="Wingdings" panose="05000000000000000000" pitchFamily="2" charset="2"/>
              <a:buChar char="q"/>
            </a:pPr>
            <a:endParaRPr lang="en-US" altLang="en-US" sz="2000"/>
          </a:p>
        </p:txBody>
      </p:sp>
      <p:sp>
        <p:nvSpPr>
          <p:cNvPr id="10" name="Action Button: Help 9">
            <a:hlinkClick r:id="rId2" action="ppaction://hlinksldjump" highlightClick="1"/>
            <a:extLst>
              <a:ext uri="{FF2B5EF4-FFF2-40B4-BE49-F238E27FC236}">
                <a16:creationId xmlns:a16="http://schemas.microsoft.com/office/drawing/2014/main" id="{BEE128AD-66B1-4BC5-8CAD-DF9058C217F2}"/>
              </a:ext>
            </a:extLst>
          </p:cNvPr>
          <p:cNvSpPr/>
          <p:nvPr/>
        </p:nvSpPr>
        <p:spPr>
          <a:xfrm>
            <a:off x="7391400" y="3657600"/>
            <a:ext cx="365125" cy="365125"/>
          </a:xfrm>
          <a:prstGeom prst="actionButtonHelp">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Action Button: Forward or Next 10">
            <a:hlinkClick r:id="" action="ppaction://hlinkshowjump?jump=nextslide" highlightClick="1"/>
            <a:extLst>
              <a:ext uri="{FF2B5EF4-FFF2-40B4-BE49-F238E27FC236}">
                <a16:creationId xmlns:a16="http://schemas.microsoft.com/office/drawing/2014/main" id="{C0E026EC-0B12-4037-9B4B-47F240301280}"/>
              </a:ext>
            </a:extLst>
          </p:cNvPr>
          <p:cNvSpPr/>
          <p:nvPr/>
        </p:nvSpPr>
        <p:spPr>
          <a:xfrm>
            <a:off x="8153400" y="6019800"/>
            <a:ext cx="549275" cy="549275"/>
          </a:xfrm>
          <a:prstGeom prst="actionButtonForwardNex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Slide Number Placeholder 5">
            <a:extLst>
              <a:ext uri="{FF2B5EF4-FFF2-40B4-BE49-F238E27FC236}">
                <a16:creationId xmlns:a16="http://schemas.microsoft.com/office/drawing/2014/main" id="{D9267955-AF2F-44AD-9790-C61CF8A4BD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A35E73-573C-40F9-8A22-79D1B8BA02BD}" type="slidenum">
              <a:rPr lang="en-US" altLang="en-US"/>
              <a:pPr eaLnBrk="1" hangingPunct="1"/>
              <a:t>64</a:t>
            </a:fld>
            <a:endParaRPr lang="en-US" altLang="en-US"/>
          </a:p>
        </p:txBody>
      </p:sp>
      <p:sp>
        <p:nvSpPr>
          <p:cNvPr id="66563" name="Rectangle 2">
            <a:extLst>
              <a:ext uri="{FF2B5EF4-FFF2-40B4-BE49-F238E27FC236}">
                <a16:creationId xmlns:a16="http://schemas.microsoft.com/office/drawing/2014/main" id="{A70D436A-03BC-41AB-A2C9-D1AAA27F218E}"/>
              </a:ext>
            </a:extLst>
          </p:cNvPr>
          <p:cNvSpPr>
            <a:spLocks noGrp="1" noChangeArrowheads="1"/>
          </p:cNvSpPr>
          <p:nvPr>
            <p:ph type="title"/>
          </p:nvPr>
        </p:nvSpPr>
        <p:spPr>
          <a:xfrm>
            <a:off x="457200" y="0"/>
            <a:ext cx="8229600" cy="533400"/>
          </a:xfrm>
          <a:solidFill>
            <a:srgbClr val="FFC000"/>
          </a:solidFill>
          <a:ln w="38100">
            <a:solidFill>
              <a:schemeClr val="tx1"/>
            </a:solidFill>
            <a:miter lim="800000"/>
            <a:headEnd/>
            <a:tailEnd/>
          </a:ln>
        </p:spPr>
        <p:txBody>
          <a:bodyPr/>
          <a:lstStyle/>
          <a:p>
            <a:pPr eaLnBrk="1" hangingPunct="1"/>
            <a:r>
              <a:rPr lang="en-US" altLang="en-US" sz="3200" b="1"/>
              <a:t>Directions</a:t>
            </a:r>
          </a:p>
        </p:txBody>
      </p:sp>
      <p:sp>
        <p:nvSpPr>
          <p:cNvPr id="66564" name="Rectangle 3">
            <a:extLst>
              <a:ext uri="{FF2B5EF4-FFF2-40B4-BE49-F238E27FC236}">
                <a16:creationId xmlns:a16="http://schemas.microsoft.com/office/drawing/2014/main" id="{C8CE1EE9-AF4F-4978-BEBE-1065C26F0201}"/>
              </a:ext>
            </a:extLst>
          </p:cNvPr>
          <p:cNvSpPr>
            <a:spLocks noGrp="1" noChangeArrowheads="1"/>
          </p:cNvSpPr>
          <p:nvPr>
            <p:ph type="body" idx="1"/>
          </p:nvPr>
        </p:nvSpPr>
        <p:spPr>
          <a:xfrm>
            <a:off x="228600" y="685800"/>
            <a:ext cx="8686800" cy="5410200"/>
          </a:xfrm>
        </p:spPr>
        <p:txBody>
          <a:bodyPr/>
          <a:lstStyle/>
          <a:p>
            <a:pPr>
              <a:buFont typeface="Wingdings" panose="05000000000000000000" pitchFamily="2" charset="2"/>
              <a:buChar char="q"/>
            </a:pPr>
            <a:r>
              <a:rPr lang="en-US" altLang="en-US" sz="2400"/>
              <a:t>There are two containers left in the box that we have yet to examine. One is a cone (think ice cream!) and the other a pyramid.</a:t>
            </a:r>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r>
              <a:rPr lang="en-US" altLang="en-US" sz="2400"/>
              <a:t>Observe the size and shape of these containers</a:t>
            </a:r>
            <a:r>
              <a:rPr lang="en-US" altLang="en-US" sz="2400" b="1"/>
              <a:t>. </a:t>
            </a:r>
            <a:r>
              <a:rPr lang="en-US" altLang="en-US" sz="2400"/>
              <a:t>Are the containers the same height? Yes, the cone and pyramid are equally tall. </a:t>
            </a:r>
          </a:p>
          <a:p>
            <a:pPr>
              <a:buFontTx/>
              <a:buNone/>
            </a:pPr>
            <a:r>
              <a:rPr lang="en-US" altLang="en-US" sz="2400"/>
              <a:t> </a:t>
            </a:r>
            <a:r>
              <a:rPr lang="en-US" altLang="en-US" sz="2400" b="1"/>
              <a:t>Q5. Do a cone and pyramid of equal height have equal volumes?  Think carefully! If you are having trouble, look at the bases of the containers and remember the cube vs. cylinder comparison. One has a square base, and the other a circular base.  Click        for the answer!</a:t>
            </a:r>
          </a:p>
          <a:p>
            <a:pPr>
              <a:buFontTx/>
              <a:buNone/>
            </a:pPr>
            <a:r>
              <a:rPr lang="en-US" altLang="en-US" sz="2400"/>
              <a:t> Slide the cone into the pyramid.  Now you should be able to tell which one has the greater volume. </a:t>
            </a:r>
          </a:p>
          <a:p>
            <a:pPr>
              <a:buFont typeface="Wingdings" panose="05000000000000000000" pitchFamily="2" charset="2"/>
              <a:buChar char="q"/>
            </a:pPr>
            <a:r>
              <a:rPr lang="en-US" altLang="en-US" sz="2400"/>
              <a:t> Fill the pyramid with water, and then pour the water into the cone.  You should find that the water from the pyramid does not quite fit into the cone. Thus, shape affects volume!</a:t>
            </a:r>
          </a:p>
          <a:p>
            <a:endParaRPr lang="en-US" altLang="en-US" sz="2000"/>
          </a:p>
          <a:p>
            <a:pPr>
              <a:buFont typeface="Wingdings" panose="05000000000000000000" pitchFamily="2" charset="2"/>
              <a:buChar char="q"/>
            </a:pPr>
            <a:endParaRPr lang="en-US" altLang="en-US" sz="2000"/>
          </a:p>
          <a:p>
            <a:pPr>
              <a:buFont typeface="Wingdings" panose="05000000000000000000" pitchFamily="2" charset="2"/>
              <a:buChar char="q"/>
            </a:pPr>
            <a:endParaRPr lang="en-US" altLang="en-US" sz="2000"/>
          </a:p>
        </p:txBody>
      </p:sp>
      <p:pic>
        <p:nvPicPr>
          <p:cNvPr id="66565" name="Picture 8">
            <a:extLst>
              <a:ext uri="{FF2B5EF4-FFF2-40B4-BE49-F238E27FC236}">
                <a16:creationId xmlns:a16="http://schemas.microsoft.com/office/drawing/2014/main" id="{4720F9DA-40F6-4820-BA11-3963EC5AD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05000"/>
            <a:ext cx="133985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9">
            <a:extLst>
              <a:ext uri="{FF2B5EF4-FFF2-40B4-BE49-F238E27FC236}">
                <a16:creationId xmlns:a16="http://schemas.microsoft.com/office/drawing/2014/main" id="{0C848DAE-5641-4602-90EC-F66A5E54A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1541463"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Help 6">
            <a:hlinkClick r:id="rId4" action="ppaction://hlinksldjump" highlightClick="1"/>
            <a:extLst>
              <a:ext uri="{FF2B5EF4-FFF2-40B4-BE49-F238E27FC236}">
                <a16:creationId xmlns:a16="http://schemas.microsoft.com/office/drawing/2014/main" id="{1213CA54-F9C1-48DC-8359-F8C70B9AEA2E}"/>
              </a:ext>
            </a:extLst>
          </p:cNvPr>
          <p:cNvSpPr/>
          <p:nvPr/>
        </p:nvSpPr>
        <p:spPr>
          <a:xfrm>
            <a:off x="7391400" y="4419600"/>
            <a:ext cx="365125" cy="365125"/>
          </a:xfrm>
          <a:prstGeom prst="actionButtonHelp">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ction Button: Forward or Next 7">
            <a:hlinkClick r:id="" action="ppaction://hlinkshowjump?jump=nextslide" highlightClick="1"/>
            <a:extLst>
              <a:ext uri="{FF2B5EF4-FFF2-40B4-BE49-F238E27FC236}">
                <a16:creationId xmlns:a16="http://schemas.microsoft.com/office/drawing/2014/main" id="{7C9FF951-2328-4640-A924-DA672BB6EBA9}"/>
              </a:ext>
            </a:extLst>
          </p:cNvPr>
          <p:cNvSpPr/>
          <p:nvPr/>
        </p:nvSpPr>
        <p:spPr>
          <a:xfrm>
            <a:off x="8382000" y="6096000"/>
            <a:ext cx="549275" cy="549275"/>
          </a:xfrm>
          <a:prstGeom prst="actionButtonForwardNex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Slide Number Placeholder 5">
            <a:extLst>
              <a:ext uri="{FF2B5EF4-FFF2-40B4-BE49-F238E27FC236}">
                <a16:creationId xmlns:a16="http://schemas.microsoft.com/office/drawing/2014/main" id="{D98E117E-CCFA-4FAF-A553-C1B0939E03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363649-4F6A-4832-8D7F-175F9738E649}" type="slidenum">
              <a:rPr lang="en-US" altLang="en-US"/>
              <a:pPr eaLnBrk="1" hangingPunct="1"/>
              <a:t>65</a:t>
            </a:fld>
            <a:endParaRPr lang="en-US" altLang="en-US"/>
          </a:p>
        </p:txBody>
      </p:sp>
      <p:sp>
        <p:nvSpPr>
          <p:cNvPr id="67587" name="Rectangle 2">
            <a:extLst>
              <a:ext uri="{FF2B5EF4-FFF2-40B4-BE49-F238E27FC236}">
                <a16:creationId xmlns:a16="http://schemas.microsoft.com/office/drawing/2014/main" id="{EBB58AB0-8514-418B-A85D-C5A213EA4509}"/>
              </a:ext>
            </a:extLst>
          </p:cNvPr>
          <p:cNvSpPr>
            <a:spLocks noGrp="1" noChangeArrowheads="1"/>
          </p:cNvSpPr>
          <p:nvPr>
            <p:ph type="title"/>
          </p:nvPr>
        </p:nvSpPr>
        <p:spPr>
          <a:xfrm>
            <a:off x="457200" y="0"/>
            <a:ext cx="8229600" cy="533400"/>
          </a:xfrm>
          <a:solidFill>
            <a:srgbClr val="FFC000"/>
          </a:solidFill>
          <a:ln w="38100">
            <a:solidFill>
              <a:schemeClr val="tx1"/>
            </a:solidFill>
            <a:miter lim="800000"/>
            <a:headEnd/>
            <a:tailEnd/>
          </a:ln>
        </p:spPr>
        <p:txBody>
          <a:bodyPr/>
          <a:lstStyle/>
          <a:p>
            <a:pPr eaLnBrk="1" hangingPunct="1"/>
            <a:r>
              <a:rPr lang="en-US" altLang="en-US" sz="3200" b="1"/>
              <a:t>Directions</a:t>
            </a:r>
          </a:p>
        </p:txBody>
      </p:sp>
      <p:sp>
        <p:nvSpPr>
          <p:cNvPr id="67588" name="Rectangle 3">
            <a:extLst>
              <a:ext uri="{FF2B5EF4-FFF2-40B4-BE49-F238E27FC236}">
                <a16:creationId xmlns:a16="http://schemas.microsoft.com/office/drawing/2014/main" id="{261D8F58-C3D8-4D12-A24C-432F4819FB80}"/>
              </a:ext>
            </a:extLst>
          </p:cNvPr>
          <p:cNvSpPr>
            <a:spLocks noGrp="1" noChangeArrowheads="1"/>
          </p:cNvSpPr>
          <p:nvPr>
            <p:ph type="body" idx="1"/>
          </p:nvPr>
        </p:nvSpPr>
        <p:spPr>
          <a:xfrm>
            <a:off x="228600" y="685800"/>
            <a:ext cx="8686800" cy="5410200"/>
          </a:xfrm>
        </p:spPr>
        <p:txBody>
          <a:bodyPr/>
          <a:lstStyle/>
          <a:p>
            <a:pPr>
              <a:buFontTx/>
              <a:buNone/>
            </a:pPr>
            <a:r>
              <a:rPr lang="en-US" altLang="en-US" sz="2400"/>
              <a:t> </a:t>
            </a:r>
            <a:r>
              <a:rPr lang="en-US" altLang="en-US" sz="2400" b="1"/>
              <a:t>Q5. Do a cone and pyramid of equal height have equal volumes?  Think carefully! If you are having trouble, look at the bases of the containers and remember the cube vs. cylinder comparison. One has a square base, and the other a circular base.  Click        for the answer!</a:t>
            </a:r>
          </a:p>
          <a:p>
            <a:pPr>
              <a:buFontTx/>
              <a:buNone/>
            </a:pPr>
            <a:endParaRPr lang="en-US" altLang="en-US" sz="2400" b="1"/>
          </a:p>
          <a:p>
            <a:pPr>
              <a:buFontTx/>
              <a:buNone/>
            </a:pPr>
            <a:r>
              <a:rPr lang="en-US" altLang="en-US" sz="2400"/>
              <a:t> Slide the cone into the pyramid.  Now you should be able to tell which one has the greater volume. </a:t>
            </a:r>
          </a:p>
          <a:p>
            <a:pPr>
              <a:buFontTx/>
              <a:buNone/>
            </a:pPr>
            <a:endParaRPr lang="en-US" altLang="en-US" sz="2400"/>
          </a:p>
          <a:p>
            <a:pPr>
              <a:buFont typeface="Wingdings" panose="05000000000000000000" pitchFamily="2" charset="2"/>
              <a:buChar char="q"/>
            </a:pPr>
            <a:r>
              <a:rPr lang="en-US" altLang="en-US" sz="2400"/>
              <a:t> Fill the pyramid with water, and then pour the water into the cone.  You should find that the water from the pyramid does not quite fit into the cone. Thus, shape affects volume!</a:t>
            </a:r>
          </a:p>
          <a:p>
            <a:endParaRPr lang="en-US" altLang="en-US" sz="2000"/>
          </a:p>
          <a:p>
            <a:pPr>
              <a:buFont typeface="Wingdings" panose="05000000000000000000" pitchFamily="2" charset="2"/>
              <a:buChar char="q"/>
            </a:pPr>
            <a:endParaRPr lang="en-US" altLang="en-US" sz="2000"/>
          </a:p>
          <a:p>
            <a:pPr>
              <a:buFont typeface="Wingdings" panose="05000000000000000000" pitchFamily="2" charset="2"/>
              <a:buChar char="q"/>
            </a:pPr>
            <a:endParaRPr lang="en-US" altLang="en-US" sz="2000"/>
          </a:p>
        </p:txBody>
      </p:sp>
      <p:sp>
        <p:nvSpPr>
          <p:cNvPr id="7" name="Action Button: Help 6">
            <a:hlinkClick r:id="rId2" action="ppaction://hlinksldjump" highlightClick="1"/>
            <a:extLst>
              <a:ext uri="{FF2B5EF4-FFF2-40B4-BE49-F238E27FC236}">
                <a16:creationId xmlns:a16="http://schemas.microsoft.com/office/drawing/2014/main" id="{8158E8E7-7D61-4D6E-BC93-229ED2D92FAC}"/>
              </a:ext>
            </a:extLst>
          </p:cNvPr>
          <p:cNvSpPr/>
          <p:nvPr/>
        </p:nvSpPr>
        <p:spPr>
          <a:xfrm>
            <a:off x="5943600" y="2209800"/>
            <a:ext cx="365125" cy="365125"/>
          </a:xfrm>
          <a:prstGeom prst="actionButtonHelp">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ction Button: Forward or Next 7">
            <a:hlinkClick r:id="" action="ppaction://hlinkshowjump?jump=nextslide" highlightClick="1"/>
            <a:extLst>
              <a:ext uri="{FF2B5EF4-FFF2-40B4-BE49-F238E27FC236}">
                <a16:creationId xmlns:a16="http://schemas.microsoft.com/office/drawing/2014/main" id="{B19F1CED-EC89-40C6-8EFD-5B8002F8D07C}"/>
              </a:ext>
            </a:extLst>
          </p:cNvPr>
          <p:cNvSpPr/>
          <p:nvPr/>
        </p:nvSpPr>
        <p:spPr>
          <a:xfrm>
            <a:off x="8382000" y="6096000"/>
            <a:ext cx="549275" cy="549275"/>
          </a:xfrm>
          <a:prstGeom prst="actionButtonForwardNex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Slide Number Placeholder 5">
            <a:extLst>
              <a:ext uri="{FF2B5EF4-FFF2-40B4-BE49-F238E27FC236}">
                <a16:creationId xmlns:a16="http://schemas.microsoft.com/office/drawing/2014/main" id="{552F634D-9DE9-4C7C-A90E-4EDD14612D4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BF4601-F0C2-4B73-825E-465D6EA572F4}" type="slidenum">
              <a:rPr lang="en-US" altLang="en-US"/>
              <a:pPr eaLnBrk="1" hangingPunct="1"/>
              <a:t>66</a:t>
            </a:fld>
            <a:endParaRPr lang="en-US" altLang="en-US"/>
          </a:p>
        </p:txBody>
      </p:sp>
      <p:sp>
        <p:nvSpPr>
          <p:cNvPr id="68611" name="Rectangle 3">
            <a:extLst>
              <a:ext uri="{FF2B5EF4-FFF2-40B4-BE49-F238E27FC236}">
                <a16:creationId xmlns:a16="http://schemas.microsoft.com/office/drawing/2014/main" id="{D4E227F2-7E02-4679-B263-BEF454F1B1AE}"/>
              </a:ext>
            </a:extLst>
          </p:cNvPr>
          <p:cNvSpPr>
            <a:spLocks noGrp="1" noChangeArrowheads="1"/>
          </p:cNvSpPr>
          <p:nvPr>
            <p:ph type="body" idx="1"/>
          </p:nvPr>
        </p:nvSpPr>
        <p:spPr>
          <a:xfrm>
            <a:off x="457200" y="914400"/>
            <a:ext cx="8229600" cy="2667000"/>
          </a:xfrm>
        </p:spPr>
        <p:txBody>
          <a:bodyPr/>
          <a:lstStyle/>
          <a:p>
            <a:pPr eaLnBrk="1" hangingPunct="1">
              <a:buFont typeface="Wingdings" panose="05000000000000000000" pitchFamily="2" charset="2"/>
              <a:buChar char="q"/>
            </a:pPr>
            <a:r>
              <a:rPr lang="en-US" altLang="en-US" b="1">
                <a:solidFill>
                  <a:srgbClr val="FFC000"/>
                </a:solidFill>
              </a:rPr>
              <a:t> </a:t>
            </a:r>
            <a:r>
              <a:rPr lang="en-US" altLang="en-US" b="1">
                <a:solidFill>
                  <a:srgbClr val="FF9900"/>
                </a:solidFill>
              </a:rPr>
              <a:t>Question 1</a:t>
            </a:r>
            <a:r>
              <a:rPr lang="en-US" altLang="en-US" b="1"/>
              <a:t>. What container holds the same volume of water as the sphere?  </a:t>
            </a:r>
          </a:p>
          <a:p>
            <a:pPr algn="ctr" eaLnBrk="1" hangingPunct="1">
              <a:buFont typeface="Wingdings" panose="05000000000000000000" pitchFamily="2" charset="2"/>
              <a:buNone/>
            </a:pPr>
            <a:endParaRPr lang="en-US" altLang="en-US" sz="3600" b="1">
              <a:solidFill>
                <a:srgbClr val="F0D92C"/>
              </a:solidFill>
            </a:endParaRPr>
          </a:p>
          <a:p>
            <a:pPr algn="ctr" eaLnBrk="1" hangingPunct="1">
              <a:buFont typeface="Wingdings" panose="05000000000000000000" pitchFamily="2" charset="2"/>
              <a:buNone/>
            </a:pPr>
            <a:r>
              <a:rPr lang="en-US" altLang="en-US" sz="3600" b="1">
                <a:solidFill>
                  <a:srgbClr val="FF9900"/>
                </a:solidFill>
              </a:rPr>
              <a:t>Click for the answer!</a:t>
            </a:r>
          </a:p>
          <a:p>
            <a:pPr algn="ctr" eaLnBrk="1" hangingPunct="1">
              <a:buFont typeface="Wingdings" panose="05000000000000000000" pitchFamily="2" charset="2"/>
              <a:buNone/>
            </a:pPr>
            <a:endParaRPr lang="en-US" altLang="en-US" b="1">
              <a:solidFill>
                <a:srgbClr val="F0D92C"/>
              </a:solidFill>
            </a:endParaRPr>
          </a:p>
          <a:p>
            <a:pPr eaLnBrk="1" hangingPunct="1">
              <a:buFont typeface="Wingdings" panose="05000000000000000000" pitchFamily="2" charset="2"/>
              <a:buNone/>
            </a:pPr>
            <a:endParaRPr lang="en-US" altLang="en-US" b="1"/>
          </a:p>
        </p:txBody>
      </p:sp>
      <p:sp>
        <p:nvSpPr>
          <p:cNvPr id="44036" name="Rectangle 4">
            <a:extLst>
              <a:ext uri="{FF2B5EF4-FFF2-40B4-BE49-F238E27FC236}">
                <a16:creationId xmlns:a16="http://schemas.microsoft.com/office/drawing/2014/main" id="{CF97AF75-C992-4788-A44A-09CCBA24A411}"/>
              </a:ext>
            </a:extLst>
          </p:cNvPr>
          <p:cNvSpPr>
            <a:spLocks noChangeArrowheads="1"/>
          </p:cNvSpPr>
          <p:nvPr/>
        </p:nvSpPr>
        <p:spPr bwMode="auto">
          <a:xfrm>
            <a:off x="381000" y="3810000"/>
            <a:ext cx="813911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Font typeface="Wingdings" panose="05000000000000000000" pitchFamily="2" charset="2"/>
              <a:buChar char="q"/>
            </a:pPr>
            <a:r>
              <a:rPr lang="en-US" altLang="en-US" sz="2800" b="1"/>
              <a:t>Answer: The rectangular container holds the</a:t>
            </a:r>
          </a:p>
          <a:p>
            <a:pPr eaLnBrk="1" hangingPunct="1">
              <a:lnSpc>
                <a:spcPct val="90000"/>
              </a:lnSpc>
              <a:spcBef>
                <a:spcPct val="20000"/>
              </a:spcBef>
              <a:buFont typeface="Wingdings" panose="05000000000000000000" pitchFamily="2" charset="2"/>
              <a:buNone/>
            </a:pPr>
            <a:r>
              <a:rPr lang="en-US" altLang="en-US" sz="2800" b="1"/>
              <a:t> same volume as the sphere.  Is this the shape </a:t>
            </a:r>
          </a:p>
          <a:p>
            <a:pPr eaLnBrk="1" hangingPunct="1">
              <a:lnSpc>
                <a:spcPct val="90000"/>
              </a:lnSpc>
              <a:spcBef>
                <a:spcPct val="20000"/>
              </a:spcBef>
              <a:buFont typeface="Wingdings" panose="05000000000000000000" pitchFamily="2" charset="2"/>
              <a:buNone/>
            </a:pPr>
            <a:r>
              <a:rPr lang="en-US" altLang="en-US" sz="2800" b="1"/>
              <a:t>the class chose as being visually similar?</a:t>
            </a:r>
          </a:p>
        </p:txBody>
      </p:sp>
      <p:sp>
        <p:nvSpPr>
          <p:cNvPr id="5" name="Action Button: Return 4">
            <a:hlinkClick r:id="" action="ppaction://hlinkshowjump?jump=lastslideviewed" highlightClick="1"/>
            <a:extLst>
              <a:ext uri="{FF2B5EF4-FFF2-40B4-BE49-F238E27FC236}">
                <a16:creationId xmlns:a16="http://schemas.microsoft.com/office/drawing/2014/main" id="{F93221BA-3384-4637-9AE6-B52AB22DED7D}"/>
              </a:ext>
            </a:extLst>
          </p:cNvPr>
          <p:cNvSpPr/>
          <p:nvPr/>
        </p:nvSpPr>
        <p:spPr>
          <a:xfrm>
            <a:off x="7696200" y="5486400"/>
            <a:ext cx="1042988" cy="1042988"/>
          </a:xfrm>
          <a:prstGeom prst="actionButtonReturn">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a:extLst>
              <a:ext uri="{FF2B5EF4-FFF2-40B4-BE49-F238E27FC236}">
                <a16:creationId xmlns:a16="http://schemas.microsoft.com/office/drawing/2014/main" id="{D79DA7A7-3BE4-4C08-B598-92ADD27BD7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39D5F1-C990-4CC5-9418-D04806127B3D}" type="slidenum">
              <a:rPr lang="en-US" altLang="en-US"/>
              <a:pPr eaLnBrk="1" hangingPunct="1"/>
              <a:t>67</a:t>
            </a:fld>
            <a:endParaRPr lang="en-US" altLang="en-US"/>
          </a:p>
        </p:txBody>
      </p:sp>
      <p:sp>
        <p:nvSpPr>
          <p:cNvPr id="58371" name="Rectangle 3">
            <a:extLst>
              <a:ext uri="{FF2B5EF4-FFF2-40B4-BE49-F238E27FC236}">
                <a16:creationId xmlns:a16="http://schemas.microsoft.com/office/drawing/2014/main" id="{50F1F19A-3116-42CC-AAB9-D9BC724F3834}"/>
              </a:ext>
            </a:extLst>
          </p:cNvPr>
          <p:cNvSpPr>
            <a:spLocks noGrp="1" noChangeArrowheads="1"/>
          </p:cNvSpPr>
          <p:nvPr>
            <p:ph type="body" idx="1"/>
          </p:nvPr>
        </p:nvSpPr>
        <p:spPr>
          <a:xfrm>
            <a:off x="457200" y="304800"/>
            <a:ext cx="8229600" cy="5821363"/>
          </a:xfrm>
        </p:spPr>
        <p:txBody>
          <a:bodyPr/>
          <a:lstStyle/>
          <a:p>
            <a:pPr eaLnBrk="1" hangingPunct="1">
              <a:lnSpc>
                <a:spcPct val="90000"/>
              </a:lnSpc>
              <a:buFont typeface="Wingdings" panose="05000000000000000000" pitchFamily="2" charset="2"/>
              <a:buChar char="q"/>
            </a:pPr>
            <a:r>
              <a:rPr lang="en-US" altLang="en-US" sz="2400" b="1"/>
              <a:t> Leave the rectangular box filled with water following completion of test 1 as it will be used in answering question 2.</a:t>
            </a:r>
          </a:p>
          <a:p>
            <a:pPr eaLnBrk="1" hangingPunct="1">
              <a:lnSpc>
                <a:spcPct val="90000"/>
              </a:lnSpc>
              <a:buFont typeface="Wingdings" panose="05000000000000000000" pitchFamily="2" charset="2"/>
              <a:buChar char="q"/>
            </a:pPr>
            <a:endParaRPr lang="en-US" altLang="en-US" sz="2400" b="1"/>
          </a:p>
          <a:p>
            <a:pPr eaLnBrk="1" hangingPunct="1">
              <a:lnSpc>
                <a:spcPct val="90000"/>
              </a:lnSpc>
              <a:buFont typeface="Wingdings" panose="05000000000000000000" pitchFamily="2" charset="2"/>
              <a:buChar char="q"/>
            </a:pPr>
            <a:endParaRPr lang="en-US" altLang="en-US" sz="2400" b="1"/>
          </a:p>
          <a:p>
            <a:pPr eaLnBrk="1" hangingPunct="1">
              <a:lnSpc>
                <a:spcPct val="90000"/>
              </a:lnSpc>
              <a:buFont typeface="Wingdings" panose="05000000000000000000" pitchFamily="2" charset="2"/>
              <a:buChar char="q"/>
            </a:pPr>
            <a:r>
              <a:rPr lang="en-US" altLang="en-US" sz="2400" b="1">
                <a:solidFill>
                  <a:srgbClr val="F0D92C"/>
                </a:solidFill>
              </a:rPr>
              <a:t> </a:t>
            </a:r>
            <a:r>
              <a:rPr lang="en-US" altLang="en-US" sz="2400" b="1">
                <a:solidFill>
                  <a:srgbClr val="FF9900"/>
                </a:solidFill>
              </a:rPr>
              <a:t>Question 2</a:t>
            </a:r>
            <a:r>
              <a:rPr lang="en-US" altLang="en-US" sz="2400" b="1"/>
              <a:t>. Which container holds TWICE the amount of water as the rectangular box?  </a:t>
            </a:r>
          </a:p>
          <a:p>
            <a:pPr eaLnBrk="1" hangingPunct="1">
              <a:lnSpc>
                <a:spcPct val="90000"/>
              </a:lnSpc>
              <a:buFont typeface="Wingdings" panose="05000000000000000000" pitchFamily="2" charset="2"/>
              <a:buNone/>
            </a:pPr>
            <a:endParaRPr lang="en-US" altLang="en-US" b="1"/>
          </a:p>
          <a:p>
            <a:pPr eaLnBrk="1" hangingPunct="1">
              <a:lnSpc>
                <a:spcPct val="90000"/>
              </a:lnSpc>
              <a:buFont typeface="Wingdings" panose="05000000000000000000" pitchFamily="2" charset="2"/>
              <a:buChar char="q"/>
            </a:pPr>
            <a:r>
              <a:rPr lang="en-US" altLang="en-US" b="1"/>
              <a:t> </a:t>
            </a:r>
            <a:r>
              <a:rPr lang="en-US" altLang="en-US" sz="2400" b="1"/>
              <a:t>Which container can you eliminate without testing? HINT: See answer to Question 1.</a:t>
            </a:r>
            <a:endParaRPr lang="en-US" altLang="en-US" b="1"/>
          </a:p>
          <a:p>
            <a:pPr algn="ctr" eaLnBrk="1" hangingPunct="1">
              <a:lnSpc>
                <a:spcPct val="80000"/>
              </a:lnSpc>
              <a:buFont typeface="Wingdings" panose="05000000000000000000" pitchFamily="2" charset="2"/>
              <a:buNone/>
            </a:pPr>
            <a:r>
              <a:rPr lang="en-US" altLang="en-US" sz="2800" b="1">
                <a:solidFill>
                  <a:srgbClr val="FF9900"/>
                </a:solidFill>
              </a:rPr>
              <a:t>Click for the answer!</a:t>
            </a:r>
          </a:p>
          <a:p>
            <a:pPr algn="ctr" eaLnBrk="1" hangingPunct="1">
              <a:lnSpc>
                <a:spcPct val="80000"/>
              </a:lnSpc>
              <a:buFont typeface="Wingdings" panose="05000000000000000000" pitchFamily="2" charset="2"/>
              <a:buNone/>
            </a:pPr>
            <a:endParaRPr lang="en-US" altLang="en-US" sz="2800" b="1">
              <a:solidFill>
                <a:srgbClr val="F0D92C"/>
              </a:solidFill>
            </a:endParaRPr>
          </a:p>
          <a:p>
            <a:pPr eaLnBrk="1" hangingPunct="1">
              <a:lnSpc>
                <a:spcPct val="80000"/>
              </a:lnSpc>
              <a:buFontTx/>
              <a:buNone/>
            </a:pPr>
            <a:r>
              <a:rPr lang="en-US" altLang="en-US" sz="2400" b="1">
                <a:solidFill>
                  <a:srgbClr val="FF9900"/>
                </a:solidFill>
              </a:rPr>
              <a:t>Answer: </a:t>
            </a:r>
            <a:r>
              <a:rPr lang="en-US" altLang="en-US" sz="2400" b="1"/>
              <a:t>You should have determined that the cube container holds twice the volume of water that the rectangular prism holds. This can also be stated as the rectangular prism has half the volume of the cube.</a:t>
            </a:r>
          </a:p>
          <a:p>
            <a:pPr eaLnBrk="1" hangingPunct="1">
              <a:lnSpc>
                <a:spcPct val="80000"/>
              </a:lnSpc>
              <a:buFont typeface="Wingdings" panose="05000000000000000000" pitchFamily="2" charset="2"/>
              <a:buNone/>
            </a:pPr>
            <a:endParaRPr lang="en-US" altLang="en-US" sz="2800" b="1">
              <a:solidFill>
                <a:srgbClr val="F0D92C"/>
              </a:solidFill>
            </a:endParaRPr>
          </a:p>
          <a:p>
            <a:pPr eaLnBrk="1" hangingPunct="1">
              <a:lnSpc>
                <a:spcPct val="80000"/>
              </a:lnSpc>
            </a:pPr>
            <a:endParaRPr lang="en-US" altLang="en-US" sz="2400" b="1">
              <a:solidFill>
                <a:srgbClr val="F0D92C"/>
              </a:solidFill>
            </a:endParaRPr>
          </a:p>
          <a:p>
            <a:pPr eaLnBrk="1" hangingPunct="1">
              <a:lnSpc>
                <a:spcPct val="80000"/>
              </a:lnSpc>
              <a:buFont typeface="Wingdings" panose="05000000000000000000" pitchFamily="2" charset="2"/>
              <a:buNone/>
            </a:pPr>
            <a:endParaRPr lang="en-US" altLang="en-US" sz="2400" b="1"/>
          </a:p>
          <a:p>
            <a:pPr eaLnBrk="1" hangingPunct="1">
              <a:lnSpc>
                <a:spcPct val="80000"/>
              </a:lnSpc>
              <a:buFont typeface="Wingdings" panose="05000000000000000000" pitchFamily="2" charset="2"/>
              <a:buNone/>
            </a:pPr>
            <a:r>
              <a:rPr lang="en-US" altLang="en-US" sz="2400" b="1">
                <a:solidFill>
                  <a:srgbClr val="F0D92C"/>
                </a:solidFill>
              </a:rPr>
              <a:t> </a:t>
            </a:r>
            <a:endParaRPr lang="en-US" altLang="en-US" sz="2400" b="1"/>
          </a:p>
          <a:p>
            <a:pPr lvl="1" eaLnBrk="1" hangingPunct="1">
              <a:lnSpc>
                <a:spcPct val="90000"/>
              </a:lnSpc>
              <a:buFont typeface="Wingdings" panose="05000000000000000000" pitchFamily="2" charset="2"/>
              <a:buChar char="q"/>
            </a:pPr>
            <a:endParaRPr lang="en-US" altLang="en-US" sz="2400" b="1"/>
          </a:p>
          <a:p>
            <a:pPr eaLnBrk="1" hangingPunct="1">
              <a:lnSpc>
                <a:spcPct val="90000"/>
              </a:lnSpc>
              <a:buFont typeface="Wingdings" panose="05000000000000000000" pitchFamily="2" charset="2"/>
              <a:buChar char="q"/>
            </a:pPr>
            <a:endParaRPr lang="en-US" altLang="en-US" sz="2800" b="1"/>
          </a:p>
        </p:txBody>
      </p:sp>
      <p:sp>
        <p:nvSpPr>
          <p:cNvPr id="6" name="Action Button: Return 5">
            <a:hlinkClick r:id="" action="ppaction://hlinkshowjump?jump=lastslideviewed" highlightClick="1"/>
            <a:extLst>
              <a:ext uri="{FF2B5EF4-FFF2-40B4-BE49-F238E27FC236}">
                <a16:creationId xmlns:a16="http://schemas.microsoft.com/office/drawing/2014/main" id="{07641AE3-CFF4-4D1E-BD82-80CBF2CCB544}"/>
              </a:ext>
            </a:extLst>
          </p:cNvPr>
          <p:cNvSpPr>
            <a:spLocks noChangeAspect="1"/>
          </p:cNvSpPr>
          <p:nvPr/>
        </p:nvSpPr>
        <p:spPr>
          <a:xfrm>
            <a:off x="8305800" y="6126163"/>
            <a:ext cx="549275" cy="549275"/>
          </a:xfrm>
          <a:prstGeom prst="actionButtonReturn">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9637" name="Picture 6">
            <a:extLst>
              <a:ext uri="{FF2B5EF4-FFF2-40B4-BE49-F238E27FC236}">
                <a16:creationId xmlns:a16="http://schemas.microsoft.com/office/drawing/2014/main" id="{D18BD595-1B09-428D-AE98-3128D5047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990600"/>
            <a:ext cx="137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7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371">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371">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Slide Number Placeholder 5">
            <a:extLst>
              <a:ext uri="{FF2B5EF4-FFF2-40B4-BE49-F238E27FC236}">
                <a16:creationId xmlns:a16="http://schemas.microsoft.com/office/drawing/2014/main" id="{97EC4734-46FD-4E91-9B97-7BD5ADCA82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F5804F-5375-409D-90BA-5C3DE4DD4FC1}" type="slidenum">
              <a:rPr lang="en-US" altLang="en-US"/>
              <a:pPr eaLnBrk="1" hangingPunct="1"/>
              <a:t>68</a:t>
            </a:fld>
            <a:endParaRPr lang="en-US" altLang="en-US"/>
          </a:p>
        </p:txBody>
      </p:sp>
      <p:sp>
        <p:nvSpPr>
          <p:cNvPr id="62467" name="Rectangle 3">
            <a:extLst>
              <a:ext uri="{FF2B5EF4-FFF2-40B4-BE49-F238E27FC236}">
                <a16:creationId xmlns:a16="http://schemas.microsoft.com/office/drawing/2014/main" id="{55B05B31-F12E-49BF-BE27-65AAA0137CB0}"/>
              </a:ext>
            </a:extLst>
          </p:cNvPr>
          <p:cNvSpPr>
            <a:spLocks noGrp="1" noChangeArrowheads="1"/>
          </p:cNvSpPr>
          <p:nvPr>
            <p:ph type="body" idx="1"/>
          </p:nvPr>
        </p:nvSpPr>
        <p:spPr>
          <a:xfrm>
            <a:off x="457200" y="304800"/>
            <a:ext cx="8229600" cy="3505200"/>
          </a:xfrm>
        </p:spPr>
        <p:txBody>
          <a:bodyPr/>
          <a:lstStyle/>
          <a:p>
            <a:pPr eaLnBrk="1" hangingPunct="1">
              <a:lnSpc>
                <a:spcPct val="90000"/>
              </a:lnSpc>
              <a:buFont typeface="Wingdings" panose="05000000000000000000" pitchFamily="2" charset="2"/>
              <a:buChar char="q"/>
            </a:pPr>
            <a:r>
              <a:rPr lang="en-US" altLang="en-US" sz="2800" b="1">
                <a:solidFill>
                  <a:srgbClr val="F0D92C"/>
                </a:solidFill>
              </a:rPr>
              <a:t> </a:t>
            </a:r>
            <a:r>
              <a:rPr lang="en-US" altLang="en-US" sz="2800" b="1">
                <a:solidFill>
                  <a:srgbClr val="FF9900"/>
                </a:solidFill>
              </a:rPr>
              <a:t>Question 3</a:t>
            </a:r>
            <a:r>
              <a:rPr lang="en-US" altLang="en-US" sz="2800" b="1"/>
              <a:t>. Do the cube and cylinder have the same volume?</a:t>
            </a:r>
          </a:p>
          <a:p>
            <a:pPr eaLnBrk="1" hangingPunct="1">
              <a:lnSpc>
                <a:spcPct val="90000"/>
              </a:lnSpc>
              <a:buFont typeface="Wingdings" panose="05000000000000000000" pitchFamily="2" charset="2"/>
              <a:buChar char="q"/>
            </a:pPr>
            <a:endParaRPr lang="en-US" altLang="en-US" sz="2800" b="1"/>
          </a:p>
          <a:p>
            <a:pPr lvl="4" eaLnBrk="1" hangingPunct="1">
              <a:lnSpc>
                <a:spcPct val="90000"/>
              </a:lnSpc>
              <a:buFont typeface="Wingdings" panose="05000000000000000000" pitchFamily="2" charset="2"/>
              <a:buNone/>
            </a:pPr>
            <a:r>
              <a:rPr lang="en-US" altLang="en-US" sz="1800" b="1"/>
              <a:t>	</a:t>
            </a:r>
            <a:r>
              <a:rPr lang="en-US" altLang="en-US" sz="2800" b="1">
                <a:solidFill>
                  <a:srgbClr val="FF9900"/>
                </a:solidFill>
              </a:rPr>
              <a:t>Click for the answer!</a:t>
            </a:r>
          </a:p>
          <a:p>
            <a:pPr lvl="4" eaLnBrk="1" hangingPunct="1">
              <a:lnSpc>
                <a:spcPct val="90000"/>
              </a:lnSpc>
              <a:buFont typeface="Wingdings" panose="05000000000000000000" pitchFamily="2" charset="2"/>
              <a:buNone/>
            </a:pPr>
            <a:endParaRPr lang="en-US" altLang="en-US" sz="2800" b="1">
              <a:solidFill>
                <a:srgbClr val="FFC000"/>
              </a:solidFill>
            </a:endParaRPr>
          </a:p>
          <a:p>
            <a:pPr>
              <a:spcBef>
                <a:spcPct val="50000"/>
              </a:spcBef>
              <a:buFont typeface="Wingdings" panose="05000000000000000000" pitchFamily="2" charset="2"/>
              <a:buChar char="q"/>
            </a:pPr>
            <a:r>
              <a:rPr lang="en-US" altLang="en-US" sz="2800" b="1">
                <a:solidFill>
                  <a:srgbClr val="FF9900"/>
                </a:solidFill>
              </a:rPr>
              <a:t>Answer</a:t>
            </a:r>
            <a:r>
              <a:rPr lang="en-US" altLang="en-US" sz="2800" b="1"/>
              <a:t>: You should have answered "no". The cube container has a higher volume than the cylinder. It holds more water.</a:t>
            </a:r>
          </a:p>
          <a:p>
            <a:pPr>
              <a:spcBef>
                <a:spcPct val="50000"/>
              </a:spcBef>
              <a:buFont typeface="Wingdings" panose="05000000000000000000" pitchFamily="2" charset="2"/>
              <a:buChar char="q"/>
            </a:pPr>
            <a:endParaRPr lang="en-US" altLang="en-US" sz="2800" b="1"/>
          </a:p>
          <a:p>
            <a:pPr>
              <a:spcBef>
                <a:spcPct val="50000"/>
              </a:spcBef>
              <a:buFont typeface="Wingdings" panose="05000000000000000000" pitchFamily="2" charset="2"/>
              <a:buChar char="q"/>
            </a:pPr>
            <a:r>
              <a:rPr lang="en-US" altLang="en-US" sz="2800" b="1"/>
              <a:t> Pour the water from both containers back into the bucket. </a:t>
            </a:r>
          </a:p>
          <a:p>
            <a:pPr eaLnBrk="1" hangingPunct="1">
              <a:lnSpc>
                <a:spcPct val="90000"/>
              </a:lnSpc>
              <a:buFont typeface="Wingdings" panose="05000000000000000000" pitchFamily="2" charset="2"/>
              <a:buNone/>
            </a:pPr>
            <a:endParaRPr lang="en-US" altLang="en-US" sz="4000" b="1">
              <a:solidFill>
                <a:srgbClr val="FFC000"/>
              </a:solidFill>
            </a:endParaRPr>
          </a:p>
          <a:p>
            <a:pPr eaLnBrk="1" hangingPunct="1">
              <a:lnSpc>
                <a:spcPct val="90000"/>
              </a:lnSpc>
              <a:buFont typeface="Wingdings" panose="05000000000000000000" pitchFamily="2" charset="2"/>
              <a:buChar char="q"/>
            </a:pPr>
            <a:endParaRPr lang="en-US" altLang="en-US" sz="2800" b="1"/>
          </a:p>
          <a:p>
            <a:pPr eaLnBrk="1" hangingPunct="1">
              <a:lnSpc>
                <a:spcPct val="90000"/>
              </a:lnSpc>
              <a:buFont typeface="Wingdings" panose="05000000000000000000" pitchFamily="2" charset="2"/>
              <a:buNone/>
            </a:pPr>
            <a:r>
              <a:rPr lang="en-US" altLang="en-US" sz="2800" b="1">
                <a:solidFill>
                  <a:srgbClr val="F0D92C"/>
                </a:solidFill>
              </a:rPr>
              <a:t> </a:t>
            </a:r>
            <a:endParaRPr lang="en-US" altLang="en-US" sz="2800" b="1"/>
          </a:p>
        </p:txBody>
      </p:sp>
      <p:sp>
        <p:nvSpPr>
          <p:cNvPr id="7" name="Action Button: Return 6">
            <a:hlinkClick r:id="" action="ppaction://hlinkshowjump?jump=lastslideviewed" highlightClick="1"/>
            <a:extLst>
              <a:ext uri="{FF2B5EF4-FFF2-40B4-BE49-F238E27FC236}">
                <a16:creationId xmlns:a16="http://schemas.microsoft.com/office/drawing/2014/main" id="{6332969C-1301-412C-81B6-A1D9817DB049}"/>
              </a:ext>
            </a:extLst>
          </p:cNvPr>
          <p:cNvSpPr/>
          <p:nvPr/>
        </p:nvSpPr>
        <p:spPr>
          <a:xfrm>
            <a:off x="8153400" y="5867400"/>
            <a:ext cx="731838" cy="731838"/>
          </a:xfrm>
          <a:prstGeom prst="actionButtonReturn">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2467">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Slide Number Placeholder 5">
            <a:extLst>
              <a:ext uri="{FF2B5EF4-FFF2-40B4-BE49-F238E27FC236}">
                <a16:creationId xmlns:a16="http://schemas.microsoft.com/office/drawing/2014/main" id="{2C347227-2267-497F-A103-69BECDD49C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A0E127-EBBD-45E4-AABF-2811FFB88E79}" type="slidenum">
              <a:rPr lang="en-US" altLang="en-US"/>
              <a:pPr eaLnBrk="1" hangingPunct="1"/>
              <a:t>69</a:t>
            </a:fld>
            <a:endParaRPr lang="en-US" altLang="en-US"/>
          </a:p>
        </p:txBody>
      </p:sp>
      <p:sp>
        <p:nvSpPr>
          <p:cNvPr id="63491" name="Rectangle 3">
            <a:extLst>
              <a:ext uri="{FF2B5EF4-FFF2-40B4-BE49-F238E27FC236}">
                <a16:creationId xmlns:a16="http://schemas.microsoft.com/office/drawing/2014/main" id="{5D1544B7-BB9F-4A0B-9E4F-71C4BDBAC169}"/>
              </a:ext>
            </a:extLst>
          </p:cNvPr>
          <p:cNvSpPr>
            <a:spLocks noGrp="1" noChangeArrowheads="1"/>
          </p:cNvSpPr>
          <p:nvPr>
            <p:ph type="body" idx="1"/>
          </p:nvPr>
        </p:nvSpPr>
        <p:spPr>
          <a:xfrm>
            <a:off x="457200" y="228600"/>
            <a:ext cx="8229600" cy="3581400"/>
          </a:xfrm>
        </p:spPr>
        <p:txBody>
          <a:bodyPr/>
          <a:lstStyle/>
          <a:p>
            <a:pPr eaLnBrk="1" hangingPunct="1">
              <a:lnSpc>
                <a:spcPct val="80000"/>
              </a:lnSpc>
              <a:buFont typeface="Wingdings" pitchFamily="2" charset="2"/>
              <a:buChar char="q"/>
              <a:defRPr/>
            </a:pPr>
            <a:r>
              <a:rPr lang="en-US" sz="2800" b="1" dirty="0">
                <a:solidFill>
                  <a:srgbClr val="FF9900"/>
                </a:solidFill>
              </a:rPr>
              <a:t>Question 4: </a:t>
            </a:r>
            <a:r>
              <a:rPr lang="en-US" sz="2800" b="1" dirty="0"/>
              <a:t>Can you tell by looking down at the containers why one has a higher volume? HINT:  It has to do with shape!</a:t>
            </a:r>
          </a:p>
          <a:p>
            <a:pPr lvl="4" eaLnBrk="1" hangingPunct="1">
              <a:lnSpc>
                <a:spcPct val="80000"/>
              </a:lnSpc>
              <a:buFontTx/>
              <a:buNone/>
              <a:defRPr/>
            </a:pPr>
            <a:r>
              <a:rPr lang="en-US" sz="2800" b="1" dirty="0">
                <a:solidFill>
                  <a:srgbClr val="FF9900"/>
                </a:solidFill>
              </a:rPr>
              <a:t>STOP!!! Answer is next!</a:t>
            </a:r>
          </a:p>
          <a:p>
            <a:pPr>
              <a:lnSpc>
                <a:spcPct val="80000"/>
              </a:lnSpc>
              <a:buFont typeface="Wingdings" pitchFamily="2" charset="2"/>
              <a:buChar char="q"/>
              <a:defRPr/>
            </a:pPr>
            <a:r>
              <a:rPr lang="en-US" sz="2800" b="1" dirty="0">
                <a:solidFill>
                  <a:srgbClr val="FF9900"/>
                </a:solidFill>
                <a:latin typeface="+mj-lt"/>
              </a:rPr>
              <a:t>Answer: </a:t>
            </a:r>
            <a:r>
              <a:rPr lang="en-US" sz="2800" b="1" dirty="0">
                <a:latin typeface="+mj-lt"/>
              </a:rPr>
              <a:t>The corners of the cube add extra space, and this leads to its greater volume when compared to a cylinder of equal height (when the diameter of the cylinder is the same as the length of a side of the cube). Thus, an object’s shape can affect its volume.  And, once again, looks can be deceiving</a:t>
            </a:r>
            <a:r>
              <a:rPr lang="en-US" sz="2800" b="1" dirty="0">
                <a:latin typeface="Times New Roman" pitchFamily="18" charset="0"/>
              </a:rPr>
              <a:t>!</a:t>
            </a:r>
          </a:p>
          <a:p>
            <a:pPr>
              <a:lnSpc>
                <a:spcPct val="80000"/>
              </a:lnSpc>
              <a:buFont typeface="Wingdings" pitchFamily="2" charset="2"/>
              <a:buChar char="q"/>
              <a:defRPr/>
            </a:pPr>
            <a:r>
              <a:rPr lang="en-US" sz="2800" b="1" dirty="0">
                <a:latin typeface="+mj-lt"/>
              </a:rPr>
              <a:t>You can check this yourself using the formulas for the volume of each shape, using x for the length of the side of the cube, and x/2 as the radius of the cylinder!</a:t>
            </a:r>
          </a:p>
          <a:p>
            <a:pPr algn="ctr">
              <a:lnSpc>
                <a:spcPct val="80000"/>
              </a:lnSpc>
              <a:buFontTx/>
              <a:buNone/>
              <a:defRPr/>
            </a:pPr>
            <a:r>
              <a:rPr lang="en-US" sz="2800" b="1" i="1" dirty="0">
                <a:solidFill>
                  <a:srgbClr val="FF9900"/>
                </a:solidFill>
                <a:latin typeface="+mj-lt"/>
              </a:rPr>
              <a:t>x</a:t>
            </a:r>
            <a:r>
              <a:rPr lang="en-US" sz="2800" b="1" i="1" baseline="30000" dirty="0">
                <a:solidFill>
                  <a:srgbClr val="FF9900"/>
                </a:solidFill>
                <a:latin typeface="+mj-lt"/>
              </a:rPr>
              <a:t>3</a:t>
            </a:r>
            <a:r>
              <a:rPr lang="en-US" sz="2800" b="1" i="1" dirty="0">
                <a:solidFill>
                  <a:srgbClr val="FF9900"/>
                </a:solidFill>
                <a:latin typeface="+mj-lt"/>
              </a:rPr>
              <a:t> &gt; (</a:t>
            </a:r>
            <a:r>
              <a:rPr lang="el-GR" sz="2800" b="1" i="1" dirty="0">
                <a:solidFill>
                  <a:srgbClr val="FF9900"/>
                </a:solidFill>
                <a:latin typeface="+mj-lt"/>
              </a:rPr>
              <a:t>π</a:t>
            </a:r>
            <a:r>
              <a:rPr lang="en-US" sz="2800" b="1" i="1" dirty="0">
                <a:solidFill>
                  <a:srgbClr val="FF9900"/>
                </a:solidFill>
                <a:latin typeface="+mj-lt"/>
              </a:rPr>
              <a:t>/4)x</a:t>
            </a:r>
            <a:r>
              <a:rPr lang="en-US" sz="2800" b="1" i="1" baseline="30000" dirty="0">
                <a:solidFill>
                  <a:srgbClr val="FF9900"/>
                </a:solidFill>
                <a:latin typeface="+mj-lt"/>
              </a:rPr>
              <a:t>3</a:t>
            </a:r>
          </a:p>
          <a:p>
            <a:pPr eaLnBrk="1" hangingPunct="1">
              <a:lnSpc>
                <a:spcPct val="80000"/>
              </a:lnSpc>
              <a:buFont typeface="Wingdings" pitchFamily="2" charset="2"/>
              <a:buChar char="q"/>
              <a:defRPr/>
            </a:pPr>
            <a:endParaRPr lang="en-US" sz="3600" b="1" dirty="0"/>
          </a:p>
          <a:p>
            <a:pPr eaLnBrk="1" hangingPunct="1">
              <a:lnSpc>
                <a:spcPct val="80000"/>
              </a:lnSpc>
              <a:buFont typeface="Wingdings" pitchFamily="2" charset="2"/>
              <a:buNone/>
              <a:defRPr/>
            </a:pPr>
            <a:endParaRPr lang="en-US" sz="2400" b="1" dirty="0"/>
          </a:p>
          <a:p>
            <a:pPr eaLnBrk="1" hangingPunct="1">
              <a:lnSpc>
                <a:spcPct val="80000"/>
              </a:lnSpc>
              <a:buFont typeface="Wingdings" pitchFamily="2" charset="2"/>
              <a:buNone/>
              <a:defRPr/>
            </a:pPr>
            <a:r>
              <a:rPr lang="en-US" sz="2000" b="1" dirty="0"/>
              <a:t> </a:t>
            </a:r>
            <a:endParaRPr lang="en-US" sz="2400" b="1" dirty="0"/>
          </a:p>
        </p:txBody>
      </p:sp>
      <p:sp>
        <p:nvSpPr>
          <p:cNvPr id="5" name="Action Button: Return 4">
            <a:hlinkClick r:id="" action="ppaction://hlinkshowjump?jump=lastslideviewed" highlightClick="1"/>
            <a:extLst>
              <a:ext uri="{FF2B5EF4-FFF2-40B4-BE49-F238E27FC236}">
                <a16:creationId xmlns:a16="http://schemas.microsoft.com/office/drawing/2014/main" id="{3058CC3E-B333-4BAE-9ACB-32E39060FBB0}"/>
              </a:ext>
            </a:extLst>
          </p:cNvPr>
          <p:cNvSpPr/>
          <p:nvPr/>
        </p:nvSpPr>
        <p:spPr>
          <a:xfrm>
            <a:off x="8153400" y="5867400"/>
            <a:ext cx="731838" cy="731838"/>
          </a:xfrm>
          <a:prstGeom prst="actionButtonReturn">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349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B9E245E1-760B-44DE-8D6C-FBC5291987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E4F6EE-22D9-43EE-BEF1-E09DCC7B5EA4}" type="slidenum">
              <a:rPr lang="en-US" altLang="en-US"/>
              <a:pPr eaLnBrk="1" hangingPunct="1"/>
              <a:t>7</a:t>
            </a:fld>
            <a:endParaRPr lang="en-US" altLang="en-US"/>
          </a:p>
        </p:txBody>
      </p:sp>
      <p:sp>
        <p:nvSpPr>
          <p:cNvPr id="8195" name="Rectangle 2">
            <a:extLst>
              <a:ext uri="{FF2B5EF4-FFF2-40B4-BE49-F238E27FC236}">
                <a16:creationId xmlns:a16="http://schemas.microsoft.com/office/drawing/2014/main" id="{4AAD7ECB-FEF1-4C10-B4DA-683DE8CEE91E}"/>
              </a:ext>
            </a:extLst>
          </p:cNvPr>
          <p:cNvSpPr>
            <a:spLocks noGrp="1" noChangeArrowheads="1"/>
          </p:cNvSpPr>
          <p:nvPr>
            <p:ph type="title"/>
          </p:nvPr>
        </p:nvSpPr>
        <p:spPr>
          <a:xfrm>
            <a:off x="381000" y="228600"/>
            <a:ext cx="8229600" cy="731838"/>
          </a:xfrm>
          <a:solidFill>
            <a:srgbClr val="07C8EF"/>
          </a:solidFill>
          <a:ln w="38100">
            <a:solidFill>
              <a:schemeClr val="tx1"/>
            </a:solidFill>
            <a:miter lim="800000"/>
            <a:headEnd/>
            <a:tailEnd/>
          </a:ln>
        </p:spPr>
        <p:txBody>
          <a:bodyPr/>
          <a:lstStyle/>
          <a:p>
            <a:pPr eaLnBrk="1" hangingPunct="1"/>
            <a:r>
              <a:rPr lang="en-US" altLang="en-US" sz="3200" b="1"/>
              <a:t>The Student will…</a:t>
            </a:r>
          </a:p>
        </p:txBody>
      </p:sp>
      <p:sp>
        <p:nvSpPr>
          <p:cNvPr id="8196" name="Rectangle 3">
            <a:extLst>
              <a:ext uri="{FF2B5EF4-FFF2-40B4-BE49-F238E27FC236}">
                <a16:creationId xmlns:a16="http://schemas.microsoft.com/office/drawing/2014/main" id="{65281A36-6E89-4B71-93E0-87AFD4211440}"/>
              </a:ext>
            </a:extLst>
          </p:cNvPr>
          <p:cNvSpPr>
            <a:spLocks noGrp="1" noChangeArrowheads="1"/>
          </p:cNvSpPr>
          <p:nvPr>
            <p:ph type="body" idx="1"/>
          </p:nvPr>
        </p:nvSpPr>
        <p:spPr>
          <a:xfrm>
            <a:off x="381000" y="1143000"/>
            <a:ext cx="8229600" cy="4525963"/>
          </a:xfrm>
        </p:spPr>
        <p:txBody>
          <a:bodyPr/>
          <a:lstStyle/>
          <a:p>
            <a:pPr eaLnBrk="1" hangingPunct="1">
              <a:buFont typeface="Wingdings" panose="05000000000000000000" pitchFamily="2" charset="2"/>
              <a:buChar char="q"/>
            </a:pPr>
            <a:r>
              <a:rPr lang="en-US" altLang="en-US" sz="2800" b="1"/>
              <a:t>Learn about mass/weight (Exercise 1), </a:t>
            </a:r>
          </a:p>
          <a:p>
            <a:pPr eaLnBrk="1" hangingPunct="1">
              <a:buFont typeface="Wingdings" panose="05000000000000000000" pitchFamily="2" charset="2"/>
              <a:buChar char="q"/>
            </a:pPr>
            <a:endParaRPr lang="en-US" altLang="en-US" sz="2800" b="1"/>
          </a:p>
          <a:p>
            <a:pPr eaLnBrk="1" hangingPunct="1">
              <a:buFont typeface="Wingdings" panose="05000000000000000000" pitchFamily="2" charset="2"/>
              <a:buChar char="q"/>
            </a:pPr>
            <a:r>
              <a:rPr lang="en-US" altLang="en-US" sz="2800" b="1"/>
              <a:t>Learn about volume and its relationship to shape (Exercise 2)</a:t>
            </a:r>
          </a:p>
          <a:p>
            <a:pPr eaLnBrk="1" hangingPunct="1">
              <a:buFont typeface="Wingdings" panose="05000000000000000000" pitchFamily="2" charset="2"/>
              <a:buChar char="q"/>
            </a:pPr>
            <a:endParaRPr lang="en-US" altLang="en-US" sz="2800" b="1"/>
          </a:p>
          <a:p>
            <a:pPr eaLnBrk="1" hangingPunct="1">
              <a:buFont typeface="Wingdings" panose="05000000000000000000" pitchFamily="2" charset="2"/>
              <a:buChar char="q"/>
            </a:pPr>
            <a:r>
              <a:rPr lang="en-US" altLang="en-US" sz="2800" b="1"/>
              <a:t>Learn about the concept of density (Exercise 3)</a:t>
            </a:r>
          </a:p>
          <a:p>
            <a:pPr eaLnBrk="1" hangingPunct="1">
              <a:buFont typeface="Wingdings" panose="05000000000000000000" pitchFamily="2" charset="2"/>
              <a:buChar char="q"/>
            </a:pPr>
            <a:endParaRPr lang="en-US" altLang="en-US" sz="2800" b="1"/>
          </a:p>
          <a:p>
            <a:pPr eaLnBrk="1" hangingPunct="1">
              <a:buFont typeface="Wingdings" panose="05000000000000000000" pitchFamily="2" charset="2"/>
              <a:buChar char="q"/>
            </a:pPr>
            <a:r>
              <a:rPr lang="en-US" altLang="en-US" sz="2800" b="1"/>
              <a:t>Learn how size, shape, mass, density, and materials are related (Exercise 4)</a:t>
            </a:r>
          </a:p>
        </p:txBody>
      </p:sp>
      <p:sp>
        <p:nvSpPr>
          <p:cNvPr id="5" name="Action Button: Home 4">
            <a:hlinkClick r:id="rId2" action="ppaction://hlinksldjump" highlightClick="1"/>
            <a:extLst>
              <a:ext uri="{FF2B5EF4-FFF2-40B4-BE49-F238E27FC236}">
                <a16:creationId xmlns:a16="http://schemas.microsoft.com/office/drawing/2014/main" id="{0B9B6013-4750-41C9-BCFE-4AA34A6E64F6}"/>
              </a:ext>
            </a:extLst>
          </p:cNvPr>
          <p:cNvSpPr/>
          <p:nvPr/>
        </p:nvSpPr>
        <p:spPr>
          <a:xfrm>
            <a:off x="7924800" y="5638800"/>
            <a:ext cx="914400" cy="914400"/>
          </a:xfrm>
          <a:prstGeom prst="actionButtonHom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a:extLst>
              <a:ext uri="{FF2B5EF4-FFF2-40B4-BE49-F238E27FC236}">
                <a16:creationId xmlns:a16="http://schemas.microsoft.com/office/drawing/2014/main" id="{0BAC46F1-1CDA-4F68-86B3-405290FAB8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388D80-E269-4DD4-ACDC-A97C0E124416}" type="slidenum">
              <a:rPr lang="en-US" altLang="en-US"/>
              <a:pPr eaLnBrk="1" hangingPunct="1"/>
              <a:t>70</a:t>
            </a:fld>
            <a:endParaRPr lang="en-US" altLang="en-US"/>
          </a:p>
        </p:txBody>
      </p:sp>
      <p:sp>
        <p:nvSpPr>
          <p:cNvPr id="65539" name="Rectangle 3">
            <a:extLst>
              <a:ext uri="{FF2B5EF4-FFF2-40B4-BE49-F238E27FC236}">
                <a16:creationId xmlns:a16="http://schemas.microsoft.com/office/drawing/2014/main" id="{B727ADF3-5EAD-4821-96F5-FB872643E0D6}"/>
              </a:ext>
            </a:extLst>
          </p:cNvPr>
          <p:cNvSpPr>
            <a:spLocks noGrp="1" noChangeArrowheads="1"/>
          </p:cNvSpPr>
          <p:nvPr>
            <p:ph type="body" idx="1"/>
          </p:nvPr>
        </p:nvSpPr>
        <p:spPr>
          <a:xfrm>
            <a:off x="304800" y="304800"/>
            <a:ext cx="8382000" cy="4525963"/>
          </a:xfrm>
        </p:spPr>
        <p:txBody>
          <a:bodyPr/>
          <a:lstStyle/>
          <a:p>
            <a:pPr eaLnBrk="1" hangingPunct="1">
              <a:buFont typeface="Wingdings" panose="05000000000000000000" pitchFamily="2" charset="2"/>
              <a:buChar char="q"/>
            </a:pPr>
            <a:r>
              <a:rPr lang="en-US" altLang="en-US" sz="2400" b="1">
                <a:solidFill>
                  <a:srgbClr val="F0D92C"/>
                </a:solidFill>
              </a:rPr>
              <a:t> </a:t>
            </a:r>
            <a:r>
              <a:rPr lang="en-US" altLang="en-US" sz="2400" b="1">
                <a:solidFill>
                  <a:srgbClr val="FF9900"/>
                </a:solidFill>
              </a:rPr>
              <a:t>Question 5</a:t>
            </a:r>
            <a:r>
              <a:rPr lang="en-US" altLang="en-US" sz="2400" b="1"/>
              <a:t>. Are the volumes of a cone and pyramid that are equally tall equal?  Think carefully! If you are having trouble, look at the bases of the containers and remember the cube vs. cylinder comparison. One has a square base, and the other a circular base.</a:t>
            </a:r>
          </a:p>
          <a:p>
            <a:pPr eaLnBrk="1" hangingPunct="1">
              <a:buFont typeface="Wingdings" panose="05000000000000000000" pitchFamily="2" charset="2"/>
              <a:buChar char="q"/>
            </a:pPr>
            <a:r>
              <a:rPr lang="en-US" altLang="en-US" sz="2400" b="1"/>
              <a:t>Slide the cone into the pyramid.  Now you should be able to see which one has the greater volume. </a:t>
            </a:r>
          </a:p>
          <a:p>
            <a:pPr algn="ctr" eaLnBrk="1" hangingPunct="1">
              <a:buFontTx/>
              <a:buNone/>
            </a:pPr>
            <a:r>
              <a:rPr lang="en-US" altLang="en-US" sz="2400" b="1">
                <a:solidFill>
                  <a:srgbClr val="FF9900"/>
                </a:solidFill>
              </a:rPr>
              <a:t> STOP!!! Answer is next!</a:t>
            </a:r>
            <a:r>
              <a:rPr lang="en-US" altLang="en-US" b="1">
                <a:solidFill>
                  <a:srgbClr val="FF9900"/>
                </a:solidFill>
              </a:rPr>
              <a:t> </a:t>
            </a:r>
          </a:p>
          <a:p>
            <a:pPr eaLnBrk="1" hangingPunct="1">
              <a:buFontTx/>
              <a:buNone/>
            </a:pPr>
            <a:r>
              <a:rPr lang="en-US" altLang="en-US" sz="2400" b="1">
                <a:solidFill>
                  <a:srgbClr val="FF9900"/>
                </a:solidFill>
              </a:rPr>
              <a:t>Answer: </a:t>
            </a:r>
            <a:r>
              <a:rPr lang="en-US" altLang="en-US" sz="2400" b="1"/>
              <a:t>The pyramid has a slightly higher volume than the cone because it has a square instead of a circular base.  In a pyramid with a square base and cone of equal height, where the diameter of the cone is equal to the length of the side of the pyramid’s base, the corners of the pyramid’s base allow for more room (volume).  Check this yourself using formulas!</a:t>
            </a:r>
          </a:p>
          <a:p>
            <a:pPr eaLnBrk="1" hangingPunct="1">
              <a:buFont typeface="Wingdings" panose="05000000000000000000" pitchFamily="2" charset="2"/>
              <a:buNone/>
            </a:pPr>
            <a:endParaRPr lang="en-US" altLang="en-US" b="1"/>
          </a:p>
        </p:txBody>
      </p:sp>
      <p:sp>
        <p:nvSpPr>
          <p:cNvPr id="5" name="Action Button: Forward or Next 4">
            <a:hlinkClick r:id="" action="ppaction://hlinkshowjump?jump=nextslide" highlightClick="1"/>
            <a:extLst>
              <a:ext uri="{FF2B5EF4-FFF2-40B4-BE49-F238E27FC236}">
                <a16:creationId xmlns:a16="http://schemas.microsoft.com/office/drawing/2014/main" id="{A2ED58A8-C344-4165-B691-6D55A582EE8D}"/>
              </a:ext>
            </a:extLst>
          </p:cNvPr>
          <p:cNvSpPr/>
          <p:nvPr/>
        </p:nvSpPr>
        <p:spPr>
          <a:xfrm>
            <a:off x="8077200" y="5867400"/>
            <a:ext cx="822325" cy="822325"/>
          </a:xfrm>
          <a:prstGeom prst="actionButtonForwardNex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553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Slide Number Placeholder 5">
            <a:extLst>
              <a:ext uri="{FF2B5EF4-FFF2-40B4-BE49-F238E27FC236}">
                <a16:creationId xmlns:a16="http://schemas.microsoft.com/office/drawing/2014/main" id="{E3E59A5D-868E-4851-A94D-4181AA2D47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F8A389-4118-4FC2-9F45-24DF352DB1CF}" type="slidenum">
              <a:rPr lang="en-US" altLang="en-US"/>
              <a:pPr eaLnBrk="1" hangingPunct="1"/>
              <a:t>71</a:t>
            </a:fld>
            <a:endParaRPr lang="en-US" altLang="en-US"/>
          </a:p>
        </p:txBody>
      </p:sp>
      <p:sp>
        <p:nvSpPr>
          <p:cNvPr id="73731" name="Rectangle 2">
            <a:extLst>
              <a:ext uri="{FF2B5EF4-FFF2-40B4-BE49-F238E27FC236}">
                <a16:creationId xmlns:a16="http://schemas.microsoft.com/office/drawing/2014/main" id="{EC2E1383-9718-4B47-AF7A-FC7B858DE96E}"/>
              </a:ext>
            </a:extLst>
          </p:cNvPr>
          <p:cNvSpPr>
            <a:spLocks noGrp="1" noChangeArrowheads="1"/>
          </p:cNvSpPr>
          <p:nvPr>
            <p:ph type="title"/>
          </p:nvPr>
        </p:nvSpPr>
        <p:spPr>
          <a:xfrm>
            <a:off x="457200" y="0"/>
            <a:ext cx="8229600" cy="533400"/>
          </a:xfrm>
          <a:solidFill>
            <a:srgbClr val="FFC000"/>
          </a:solidFill>
          <a:ln w="38100">
            <a:solidFill>
              <a:schemeClr val="tx1"/>
            </a:solidFill>
            <a:miter lim="800000"/>
            <a:headEnd/>
            <a:tailEnd/>
          </a:ln>
        </p:spPr>
        <p:txBody>
          <a:bodyPr/>
          <a:lstStyle/>
          <a:p>
            <a:pPr eaLnBrk="1" hangingPunct="1"/>
            <a:r>
              <a:rPr lang="en-US" altLang="en-US" sz="3200" b="1"/>
              <a:t>Directions</a:t>
            </a:r>
          </a:p>
        </p:txBody>
      </p:sp>
      <p:sp>
        <p:nvSpPr>
          <p:cNvPr id="73732" name="Rectangle 3">
            <a:extLst>
              <a:ext uri="{FF2B5EF4-FFF2-40B4-BE49-F238E27FC236}">
                <a16:creationId xmlns:a16="http://schemas.microsoft.com/office/drawing/2014/main" id="{5ADCF1B5-964A-401A-B867-4A35426C7186}"/>
              </a:ext>
            </a:extLst>
          </p:cNvPr>
          <p:cNvSpPr>
            <a:spLocks noGrp="1" noChangeArrowheads="1"/>
          </p:cNvSpPr>
          <p:nvPr>
            <p:ph type="body" idx="1"/>
          </p:nvPr>
        </p:nvSpPr>
        <p:spPr>
          <a:xfrm>
            <a:off x="228600" y="685800"/>
            <a:ext cx="8686800" cy="5410200"/>
          </a:xfrm>
        </p:spPr>
        <p:txBody>
          <a:bodyPr/>
          <a:lstStyle/>
          <a:p>
            <a:pPr>
              <a:buFont typeface="Wingdings" panose="05000000000000000000" pitchFamily="2" charset="2"/>
              <a:buChar char="q"/>
            </a:pPr>
            <a:r>
              <a:rPr lang="en-US" altLang="en-US" sz="1800"/>
              <a:t>Finally, let's see if we can determine the volume of each shape available to us. To do this, you will need the beaker provided and the graduated cylinder (tall thin container).</a:t>
            </a:r>
          </a:p>
          <a:p>
            <a:pPr>
              <a:buFont typeface="Wingdings" panose="05000000000000000000" pitchFamily="2" charset="2"/>
              <a:buChar char="q"/>
            </a:pPr>
            <a:r>
              <a:rPr lang="en-US" altLang="en-US" sz="1800"/>
              <a:t> Begin by choosing one of the shapes. Then, fill it to the top with water. </a:t>
            </a:r>
          </a:p>
          <a:p>
            <a:pPr>
              <a:buFont typeface="Wingdings" panose="05000000000000000000" pitchFamily="2" charset="2"/>
              <a:buChar char="q"/>
            </a:pPr>
            <a:r>
              <a:rPr lang="en-US" altLang="en-US" sz="1800"/>
              <a:t> With the aid of the funnel, carefully pour the water that filled the container into the beaker and try to read the measurement in milliliters on the side of the beaker. </a:t>
            </a:r>
          </a:p>
          <a:p>
            <a:pPr>
              <a:buFont typeface="Wingdings" panose="05000000000000000000" pitchFamily="2" charset="2"/>
              <a:buChar char="q"/>
            </a:pPr>
            <a:r>
              <a:rPr lang="en-US" altLang="en-US" sz="1800"/>
              <a:t> Can you make a very accurate measurement of the volume of water using the beaker?</a:t>
            </a:r>
            <a:r>
              <a:rPr lang="en-US" altLang="en-US" sz="1800" b="1"/>
              <a:t> </a:t>
            </a:r>
            <a:r>
              <a:rPr lang="en-US" altLang="en-US" sz="1800"/>
              <a:t>Let’s see if we can get a more accurate measurement of the shape you have chosen. </a:t>
            </a:r>
          </a:p>
          <a:p>
            <a:pPr>
              <a:buFont typeface="Wingdings" panose="05000000000000000000" pitchFamily="2" charset="2"/>
              <a:buChar char="q"/>
            </a:pPr>
            <a:r>
              <a:rPr lang="en-US" altLang="en-US" sz="1800"/>
              <a:t> Again with the aid of the funnel, pour the water you had in the beaker into the graduated cylinder. </a:t>
            </a:r>
          </a:p>
          <a:p>
            <a:pPr>
              <a:buFont typeface="Wingdings" panose="05000000000000000000" pitchFamily="2" charset="2"/>
              <a:buChar char="q"/>
            </a:pPr>
            <a:r>
              <a:rPr lang="en-US" altLang="en-US" sz="1800" b="1"/>
              <a:t> </a:t>
            </a:r>
            <a:r>
              <a:rPr lang="en-US" altLang="en-US" sz="1800"/>
              <a:t>Read the measurement on the side of the graduated cylinder.</a:t>
            </a:r>
          </a:p>
          <a:p>
            <a:pPr>
              <a:buFont typeface="Wingdings" panose="05000000000000000000" pitchFamily="2" charset="2"/>
              <a:buChar char="q"/>
            </a:pPr>
            <a:r>
              <a:rPr lang="en-US" altLang="en-US" sz="1800"/>
              <a:t> </a:t>
            </a:r>
            <a:r>
              <a:rPr lang="en-US" altLang="en-US" sz="1800" b="1"/>
              <a:t>Q6. What is the volume of the shape you have selected? (The answer should be in milliliters). </a:t>
            </a:r>
          </a:p>
          <a:p>
            <a:pPr>
              <a:buFont typeface="Wingdings" panose="05000000000000000000" pitchFamily="2" charset="2"/>
              <a:buChar char="q"/>
            </a:pPr>
            <a:r>
              <a:rPr lang="en-US" altLang="en-US" sz="1800" b="1"/>
              <a:t> </a:t>
            </a:r>
            <a:r>
              <a:rPr lang="en-US" altLang="en-US" sz="1800"/>
              <a:t>Repeat this process for the rest of the shapes and compare them. </a:t>
            </a:r>
          </a:p>
          <a:p>
            <a:pPr>
              <a:buFont typeface="Wingdings" panose="05000000000000000000" pitchFamily="2" charset="2"/>
              <a:buChar char="q"/>
            </a:pPr>
            <a:r>
              <a:rPr lang="en-US" altLang="en-US" sz="1800" b="1"/>
              <a:t> Q7. Which shape has the biggest volume? Which has the smallest volume? </a:t>
            </a:r>
          </a:p>
          <a:p>
            <a:pPr>
              <a:buFont typeface="Wingdings" panose="05000000000000000000" pitchFamily="2" charset="2"/>
              <a:buChar char="q"/>
            </a:pPr>
            <a:r>
              <a:rPr lang="en-US" altLang="en-US" sz="1800" b="1"/>
              <a:t>Please place the empty clear containers back into the proper boxes, and return these to the trunk.</a:t>
            </a:r>
            <a:endParaRPr lang="en-US" altLang="en-US" sz="1800"/>
          </a:p>
          <a:p>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Slide Number Placeholder 5">
            <a:extLst>
              <a:ext uri="{FF2B5EF4-FFF2-40B4-BE49-F238E27FC236}">
                <a16:creationId xmlns:a16="http://schemas.microsoft.com/office/drawing/2014/main" id="{969483EF-5E57-426C-91C8-C95F2C1255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29023D-90BF-4F47-BA8E-C1EE6F703F99}" type="slidenum">
              <a:rPr lang="en-US" altLang="en-US"/>
              <a:pPr eaLnBrk="1" hangingPunct="1"/>
              <a:t>72</a:t>
            </a:fld>
            <a:endParaRPr lang="en-US" altLang="en-US"/>
          </a:p>
        </p:txBody>
      </p:sp>
      <p:sp>
        <p:nvSpPr>
          <p:cNvPr id="74755" name="Rectangle 2">
            <a:extLst>
              <a:ext uri="{FF2B5EF4-FFF2-40B4-BE49-F238E27FC236}">
                <a16:creationId xmlns:a16="http://schemas.microsoft.com/office/drawing/2014/main" id="{2B86CD2A-A66F-4249-B22F-E34E2E3B37C4}"/>
              </a:ext>
            </a:extLst>
          </p:cNvPr>
          <p:cNvSpPr>
            <a:spLocks noGrp="1" noChangeArrowheads="1"/>
          </p:cNvSpPr>
          <p:nvPr>
            <p:ph type="title"/>
          </p:nvPr>
        </p:nvSpPr>
        <p:spPr>
          <a:xfrm>
            <a:off x="457200" y="0"/>
            <a:ext cx="8229600" cy="533400"/>
          </a:xfrm>
          <a:solidFill>
            <a:srgbClr val="FFC000"/>
          </a:solidFill>
          <a:ln w="38100">
            <a:solidFill>
              <a:schemeClr val="tx1"/>
            </a:solidFill>
            <a:miter lim="800000"/>
            <a:headEnd/>
            <a:tailEnd/>
          </a:ln>
        </p:spPr>
        <p:txBody>
          <a:bodyPr/>
          <a:lstStyle/>
          <a:p>
            <a:r>
              <a:rPr lang="en-US" altLang="en-US" sz="2400" b="1"/>
              <a:t>Exercise 2b</a:t>
            </a:r>
            <a:r>
              <a:rPr lang="en-US" altLang="en-US" sz="2400"/>
              <a:t>. </a:t>
            </a:r>
            <a:r>
              <a:rPr lang="en-US" altLang="en-US" sz="2400" b="1"/>
              <a:t>Find the exact volume of these shapes.</a:t>
            </a:r>
            <a:endParaRPr lang="en-US" altLang="en-US" sz="2400"/>
          </a:p>
        </p:txBody>
      </p:sp>
      <p:sp>
        <p:nvSpPr>
          <p:cNvPr id="74756" name="Rectangle 3">
            <a:extLst>
              <a:ext uri="{FF2B5EF4-FFF2-40B4-BE49-F238E27FC236}">
                <a16:creationId xmlns:a16="http://schemas.microsoft.com/office/drawing/2014/main" id="{6C05B3DB-D04F-45FD-9D95-6E2DCF1213C3}"/>
              </a:ext>
            </a:extLst>
          </p:cNvPr>
          <p:cNvSpPr>
            <a:spLocks noGrp="1" noChangeArrowheads="1"/>
          </p:cNvSpPr>
          <p:nvPr>
            <p:ph type="body" idx="1"/>
          </p:nvPr>
        </p:nvSpPr>
        <p:spPr>
          <a:xfrm>
            <a:off x="228600" y="685800"/>
            <a:ext cx="8686800" cy="5410200"/>
          </a:xfrm>
        </p:spPr>
        <p:txBody>
          <a:bodyPr/>
          <a:lstStyle/>
          <a:p>
            <a:pPr>
              <a:buFont typeface="Wingdings" panose="05000000000000000000" pitchFamily="2" charset="2"/>
              <a:buChar char="q"/>
            </a:pPr>
            <a:r>
              <a:rPr lang="en-US" altLang="en-US" sz="2400"/>
              <a:t>There are formulas that allow you to calculate the exact volumes of geometric solids.  These formulas are listed in the table below.  Use these formulas to determine the volume of each container.  Measure each shape (in cm) to calculate their volumes in mL (1 mL = 1 cm</a:t>
            </a:r>
            <a:r>
              <a:rPr lang="en-US" altLang="en-US" sz="2400" baseline="30000"/>
              <a:t>3</a:t>
            </a:r>
            <a:r>
              <a:rPr lang="en-US" altLang="en-US" sz="2400"/>
              <a:t>). </a:t>
            </a:r>
            <a:r>
              <a:rPr lang="en-US" altLang="en-US" sz="2400" b="1">
                <a:solidFill>
                  <a:srgbClr val="FF6600"/>
                </a:solidFill>
              </a:rPr>
              <a:t>Approximate answers are given on the next slide!</a:t>
            </a:r>
          </a:p>
          <a:p>
            <a:pPr>
              <a:buFont typeface="Wingdings" panose="05000000000000000000" pitchFamily="2" charset="2"/>
              <a:buChar char="q"/>
            </a:pPr>
            <a:endParaRPr lang="en-US" altLang="en-US" sz="2400"/>
          </a:p>
          <a:p>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p:txBody>
      </p:sp>
      <p:graphicFrame>
        <p:nvGraphicFramePr>
          <p:cNvPr id="7" name="Table 6">
            <a:extLst>
              <a:ext uri="{FF2B5EF4-FFF2-40B4-BE49-F238E27FC236}">
                <a16:creationId xmlns:a16="http://schemas.microsoft.com/office/drawing/2014/main" id="{9200CFEF-AB31-4F83-920B-E9FDCDD54412}"/>
              </a:ext>
            </a:extLst>
          </p:cNvPr>
          <p:cNvGraphicFramePr>
            <a:graphicFrameLocks noGrp="1"/>
          </p:cNvGraphicFramePr>
          <p:nvPr/>
        </p:nvGraphicFramePr>
        <p:xfrm>
          <a:off x="228600" y="2971800"/>
          <a:ext cx="8642350" cy="3662363"/>
        </p:xfrm>
        <a:graphic>
          <a:graphicData uri="http://schemas.openxmlformats.org/drawingml/2006/table">
            <a:tbl>
              <a:tblPr firstRow="1" bandRow="1">
                <a:tableStyleId>{F5AB1C69-6EDB-4FF4-983F-18BD219EF322}</a:tableStyleId>
              </a:tblPr>
              <a:tblGrid>
                <a:gridCol w="2743719">
                  <a:extLst>
                    <a:ext uri="{9D8B030D-6E8A-4147-A177-3AD203B41FA5}">
                      <a16:colId xmlns:a16="http://schemas.microsoft.com/office/drawing/2014/main" val="20000"/>
                    </a:ext>
                  </a:extLst>
                </a:gridCol>
                <a:gridCol w="1664140">
                  <a:extLst>
                    <a:ext uri="{9D8B030D-6E8A-4147-A177-3AD203B41FA5}">
                      <a16:colId xmlns:a16="http://schemas.microsoft.com/office/drawing/2014/main" val="20001"/>
                    </a:ext>
                  </a:extLst>
                </a:gridCol>
                <a:gridCol w="4234491">
                  <a:extLst>
                    <a:ext uri="{9D8B030D-6E8A-4147-A177-3AD203B41FA5}">
                      <a16:colId xmlns:a16="http://schemas.microsoft.com/office/drawing/2014/main" val="20002"/>
                    </a:ext>
                  </a:extLst>
                </a:gridCol>
              </a:tblGrid>
              <a:tr h="370808">
                <a:tc>
                  <a:txBody>
                    <a:bodyPr/>
                    <a:lstStyle/>
                    <a:p>
                      <a:r>
                        <a:rPr lang="en-US" sz="1800" dirty="0">
                          <a:solidFill>
                            <a:schemeClr val="tx1"/>
                          </a:solidFill>
                        </a:rPr>
                        <a:t>Geometric Solid</a:t>
                      </a:r>
                    </a:p>
                  </a:txBody>
                  <a:tcPr marL="91447" marR="91447"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Volume</a:t>
                      </a:r>
                    </a:p>
                  </a:txBody>
                  <a:tcPr marL="91447" marR="91447"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solidFill>
                            <a:schemeClr val="tx1"/>
                          </a:solidFill>
                        </a:rPr>
                        <a:t>Explanation</a:t>
                      </a:r>
                    </a:p>
                  </a:txBody>
                  <a:tcPr marL="91447" marR="91447"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57160">
                <a:tc>
                  <a:txBody>
                    <a:bodyPr/>
                    <a:lstStyle/>
                    <a:p>
                      <a:r>
                        <a:rPr lang="en-US" sz="2400" dirty="0">
                          <a:latin typeface="+mj-lt"/>
                        </a:rPr>
                        <a:t>Sphere</a:t>
                      </a:r>
                    </a:p>
                  </a:txBody>
                  <a:tcPr marL="91447" marR="91447"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i="1" dirty="0">
                          <a:latin typeface="+mj-lt"/>
                        </a:rPr>
                        <a:t>V = 4</a:t>
                      </a:r>
                      <a:r>
                        <a:rPr lang="el-GR" sz="2400" i="1" dirty="0">
                          <a:latin typeface="+mj-lt"/>
                          <a:cs typeface="Times New Roman"/>
                        </a:rPr>
                        <a:t>π</a:t>
                      </a:r>
                      <a:r>
                        <a:rPr lang="en-US" sz="2400" i="1" dirty="0">
                          <a:latin typeface="+mj-lt"/>
                          <a:cs typeface="Times New Roman"/>
                        </a:rPr>
                        <a:t>r</a:t>
                      </a:r>
                      <a:r>
                        <a:rPr lang="en-US" sz="2400" i="1" baseline="30000" dirty="0">
                          <a:latin typeface="+mj-lt"/>
                          <a:cs typeface="Times New Roman"/>
                        </a:rPr>
                        <a:t>3</a:t>
                      </a:r>
                      <a:r>
                        <a:rPr lang="en-US" sz="2400" i="1" dirty="0">
                          <a:latin typeface="+mj-lt"/>
                          <a:cs typeface="Times New Roman"/>
                        </a:rPr>
                        <a:t>/3</a:t>
                      </a:r>
                      <a:endParaRPr lang="en-US" sz="2400" i="1" dirty="0">
                        <a:latin typeface="+mj-lt"/>
                      </a:endParaRPr>
                    </a:p>
                  </a:txBody>
                  <a:tcPr marL="91447" marR="91447"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i="1" dirty="0"/>
                        <a:t>r</a:t>
                      </a:r>
                      <a:r>
                        <a:rPr lang="en-US" sz="1800" dirty="0"/>
                        <a:t> = radius</a:t>
                      </a:r>
                    </a:p>
                  </a:txBody>
                  <a:tcPr marL="91447" marR="91447"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7160">
                <a:tc>
                  <a:txBody>
                    <a:bodyPr/>
                    <a:lstStyle/>
                    <a:p>
                      <a:r>
                        <a:rPr lang="en-US" sz="2400" dirty="0">
                          <a:latin typeface="+mj-lt"/>
                        </a:rPr>
                        <a:t>Rectangular prism</a:t>
                      </a:r>
                    </a:p>
                  </a:txBody>
                  <a:tcPr marL="91447" marR="91447"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i="1" dirty="0">
                          <a:latin typeface="+mj-lt"/>
                        </a:rPr>
                        <a:t>V</a:t>
                      </a:r>
                      <a:r>
                        <a:rPr lang="en-US" sz="2400" i="1" baseline="0" dirty="0">
                          <a:latin typeface="+mj-lt"/>
                        </a:rPr>
                        <a:t> = </a:t>
                      </a:r>
                      <a:r>
                        <a:rPr lang="en-US" sz="2400" i="1" baseline="0" dirty="0" err="1">
                          <a:latin typeface="+mj-lt"/>
                        </a:rPr>
                        <a:t>lwh</a:t>
                      </a:r>
                      <a:endParaRPr lang="en-US" sz="2400" i="1" dirty="0">
                        <a:latin typeface="+mj-lt"/>
                      </a:endParaRPr>
                    </a:p>
                  </a:txBody>
                  <a:tcPr marL="91447" marR="91447"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i="1" dirty="0"/>
                        <a:t>l</a:t>
                      </a:r>
                      <a:r>
                        <a:rPr lang="en-US" sz="1800" dirty="0"/>
                        <a:t> = length; </a:t>
                      </a:r>
                      <a:r>
                        <a:rPr lang="en-US" sz="1800" i="1" dirty="0"/>
                        <a:t>w</a:t>
                      </a:r>
                      <a:r>
                        <a:rPr lang="en-US" sz="1800" dirty="0"/>
                        <a:t> = width; </a:t>
                      </a:r>
                      <a:r>
                        <a:rPr lang="en-US" sz="1800" i="1" dirty="0"/>
                        <a:t>h</a:t>
                      </a:r>
                      <a:r>
                        <a:rPr lang="en-US" sz="1800" dirty="0"/>
                        <a:t> = height</a:t>
                      </a:r>
                    </a:p>
                  </a:txBody>
                  <a:tcPr marL="91447" marR="91447"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0025">
                <a:tc>
                  <a:txBody>
                    <a:bodyPr/>
                    <a:lstStyle/>
                    <a:p>
                      <a:r>
                        <a:rPr lang="en-US" sz="2400" dirty="0">
                          <a:latin typeface="+mj-lt"/>
                        </a:rPr>
                        <a:t>Cube</a:t>
                      </a:r>
                    </a:p>
                  </a:txBody>
                  <a:tcPr marL="91447" marR="91447"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i="1" dirty="0">
                          <a:latin typeface="+mj-lt"/>
                        </a:rPr>
                        <a:t>V = </a:t>
                      </a:r>
                      <a:r>
                        <a:rPr lang="en-US" sz="2400" i="1" dirty="0" err="1">
                          <a:latin typeface="+mj-lt"/>
                        </a:rPr>
                        <a:t>lwh</a:t>
                      </a:r>
                      <a:endParaRPr lang="en-US" sz="2400" i="1" dirty="0">
                        <a:latin typeface="+mj-lt"/>
                      </a:endParaRPr>
                    </a:p>
                  </a:txBody>
                  <a:tcPr marL="91447" marR="91447"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i="1" dirty="0"/>
                        <a:t>l</a:t>
                      </a:r>
                      <a:r>
                        <a:rPr lang="en-US" sz="1800" dirty="0"/>
                        <a:t> = length; </a:t>
                      </a:r>
                      <a:r>
                        <a:rPr lang="en-US" sz="1800" i="1" dirty="0"/>
                        <a:t>w</a:t>
                      </a:r>
                      <a:r>
                        <a:rPr lang="en-US" sz="1800" dirty="0"/>
                        <a:t> = width; </a:t>
                      </a:r>
                      <a:r>
                        <a:rPr lang="en-US" sz="1800" i="1" dirty="0"/>
                        <a:t>h</a:t>
                      </a:r>
                      <a:r>
                        <a:rPr lang="en-US" sz="1800" dirty="0"/>
                        <a:t> = height</a:t>
                      </a:r>
                    </a:p>
                    <a:p>
                      <a:r>
                        <a:rPr lang="en-US" sz="1800" dirty="0"/>
                        <a:t>(In</a:t>
                      </a:r>
                      <a:r>
                        <a:rPr lang="en-US" sz="1800" baseline="0" dirty="0"/>
                        <a:t> a true cube, these are all the same!)</a:t>
                      </a:r>
                      <a:endParaRPr lang="en-US" sz="1800" dirty="0"/>
                    </a:p>
                  </a:txBody>
                  <a:tcPr marL="91447" marR="91447"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57160">
                <a:tc>
                  <a:txBody>
                    <a:bodyPr/>
                    <a:lstStyle/>
                    <a:p>
                      <a:r>
                        <a:rPr lang="en-US" sz="2400" dirty="0">
                          <a:latin typeface="+mj-lt"/>
                        </a:rPr>
                        <a:t>Cylinder</a:t>
                      </a:r>
                    </a:p>
                  </a:txBody>
                  <a:tcPr marL="91447" marR="91447"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i="1" dirty="0">
                          <a:latin typeface="+mj-lt"/>
                        </a:rPr>
                        <a:t>V = </a:t>
                      </a:r>
                      <a:r>
                        <a:rPr lang="el-GR" sz="2400" i="1" dirty="0">
                          <a:latin typeface="+mj-lt"/>
                          <a:cs typeface="Times New Roman"/>
                        </a:rPr>
                        <a:t>π</a:t>
                      </a:r>
                      <a:r>
                        <a:rPr lang="en-US" sz="2400" i="1" dirty="0">
                          <a:latin typeface="+mj-lt"/>
                          <a:cs typeface="Times New Roman"/>
                        </a:rPr>
                        <a:t>r</a:t>
                      </a:r>
                      <a:r>
                        <a:rPr lang="en-US" sz="2400" i="1" baseline="30000" dirty="0">
                          <a:latin typeface="+mj-lt"/>
                          <a:cs typeface="Times New Roman"/>
                        </a:rPr>
                        <a:t>2</a:t>
                      </a:r>
                      <a:r>
                        <a:rPr lang="en-US" sz="2400" i="1" baseline="0" dirty="0">
                          <a:latin typeface="+mj-lt"/>
                          <a:cs typeface="Times New Roman"/>
                        </a:rPr>
                        <a:t>h</a:t>
                      </a:r>
                      <a:endParaRPr lang="en-US" sz="2400" i="1" dirty="0">
                        <a:latin typeface="+mj-lt"/>
                      </a:endParaRPr>
                    </a:p>
                  </a:txBody>
                  <a:tcPr marL="91447" marR="91447"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i="1" dirty="0"/>
                        <a:t>r</a:t>
                      </a:r>
                      <a:r>
                        <a:rPr lang="en-US" sz="1800" dirty="0"/>
                        <a:t> = radius; </a:t>
                      </a:r>
                      <a:r>
                        <a:rPr lang="en-US" sz="1800" i="1" dirty="0"/>
                        <a:t>h</a:t>
                      </a:r>
                      <a:r>
                        <a:rPr lang="en-US" sz="1800" baseline="0" dirty="0"/>
                        <a:t> = height</a:t>
                      </a:r>
                      <a:endParaRPr lang="en-US" sz="1800" dirty="0"/>
                    </a:p>
                  </a:txBody>
                  <a:tcPr marL="91447" marR="91447"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57160">
                <a:tc>
                  <a:txBody>
                    <a:bodyPr/>
                    <a:lstStyle/>
                    <a:p>
                      <a:r>
                        <a:rPr lang="en-US" sz="2400" dirty="0">
                          <a:latin typeface="+mj-lt"/>
                        </a:rPr>
                        <a:t>Right cone</a:t>
                      </a:r>
                    </a:p>
                  </a:txBody>
                  <a:tcPr marL="91447" marR="91447"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i="1" dirty="0">
                          <a:latin typeface="+mj-lt"/>
                        </a:rPr>
                        <a:t>V = </a:t>
                      </a:r>
                      <a:r>
                        <a:rPr lang="en-US" sz="2400" i="1" dirty="0">
                          <a:latin typeface="+mj-lt"/>
                          <a:cs typeface="Times New Roman"/>
                        </a:rPr>
                        <a:t>⅓</a:t>
                      </a:r>
                      <a:r>
                        <a:rPr lang="el-GR" sz="2400" i="1" dirty="0">
                          <a:latin typeface="+mj-lt"/>
                          <a:cs typeface="Times New Roman"/>
                        </a:rPr>
                        <a:t>π</a:t>
                      </a:r>
                      <a:r>
                        <a:rPr lang="en-US" sz="2400" i="1" dirty="0">
                          <a:latin typeface="+mj-lt"/>
                          <a:cs typeface="Times New Roman"/>
                        </a:rPr>
                        <a:t>r</a:t>
                      </a:r>
                      <a:r>
                        <a:rPr lang="en-US" sz="2400" i="1" baseline="30000" dirty="0">
                          <a:latin typeface="+mj-lt"/>
                          <a:cs typeface="Times New Roman"/>
                        </a:rPr>
                        <a:t>2</a:t>
                      </a:r>
                      <a:r>
                        <a:rPr lang="en-US" sz="2400" i="1" baseline="0" dirty="0">
                          <a:latin typeface="+mj-lt"/>
                          <a:cs typeface="Times New Roman"/>
                        </a:rPr>
                        <a:t>h</a:t>
                      </a:r>
                      <a:endParaRPr lang="en-US" sz="2400" i="1" dirty="0">
                        <a:latin typeface="+mj-lt"/>
                      </a:endParaRPr>
                    </a:p>
                  </a:txBody>
                  <a:tcPr marL="91447" marR="91447"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i="1" dirty="0"/>
                        <a:t>r</a:t>
                      </a:r>
                      <a:r>
                        <a:rPr lang="en-US" sz="1800" dirty="0"/>
                        <a:t> = radius; </a:t>
                      </a:r>
                      <a:r>
                        <a:rPr lang="en-US" sz="1800" i="1" dirty="0"/>
                        <a:t>h</a:t>
                      </a:r>
                      <a:r>
                        <a:rPr lang="en-US" sz="1800" baseline="0" dirty="0"/>
                        <a:t> = height</a:t>
                      </a:r>
                      <a:endParaRPr lang="en-US" sz="1800" dirty="0"/>
                    </a:p>
                  </a:txBody>
                  <a:tcPr marL="91447" marR="91447"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822889">
                <a:tc>
                  <a:txBody>
                    <a:bodyPr/>
                    <a:lstStyle/>
                    <a:p>
                      <a:r>
                        <a:rPr lang="en-US" sz="2400" dirty="0">
                          <a:latin typeface="+mj-lt"/>
                        </a:rPr>
                        <a:t>Square pyramid</a:t>
                      </a:r>
                    </a:p>
                  </a:txBody>
                  <a:tcPr marL="91447" marR="91447"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i="1" dirty="0">
                          <a:latin typeface="+mj-lt"/>
                          <a:cs typeface="Times New Roman"/>
                        </a:rPr>
                        <a:t>V = ⅓w</a:t>
                      </a:r>
                      <a:r>
                        <a:rPr lang="en-US" sz="2400" i="1" baseline="30000" dirty="0">
                          <a:latin typeface="+mj-lt"/>
                          <a:cs typeface="Times New Roman"/>
                        </a:rPr>
                        <a:t>2</a:t>
                      </a:r>
                      <a:r>
                        <a:rPr lang="en-US" sz="2400" i="1" baseline="0" dirty="0">
                          <a:latin typeface="+mj-lt"/>
                          <a:cs typeface="Times New Roman"/>
                        </a:rPr>
                        <a:t>h</a:t>
                      </a:r>
                      <a:endParaRPr lang="en-US" sz="2400" i="1" dirty="0">
                        <a:latin typeface="+mj-lt"/>
                      </a:endParaRPr>
                    </a:p>
                    <a:p>
                      <a:endParaRPr lang="en-US" sz="2400" i="1" dirty="0">
                        <a:latin typeface="+mj-lt"/>
                      </a:endParaRPr>
                    </a:p>
                  </a:txBody>
                  <a:tcPr marL="91447" marR="91447"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i="1" dirty="0"/>
                        <a:t>w</a:t>
                      </a:r>
                      <a:r>
                        <a:rPr lang="en-US" sz="1800" dirty="0"/>
                        <a:t> = one side of the square base; </a:t>
                      </a:r>
                    </a:p>
                    <a:p>
                      <a:r>
                        <a:rPr lang="en-US" sz="1800" i="1" dirty="0"/>
                        <a:t>h</a:t>
                      </a:r>
                      <a:r>
                        <a:rPr lang="en-US" sz="1800" dirty="0"/>
                        <a:t> = height</a:t>
                      </a:r>
                    </a:p>
                  </a:txBody>
                  <a:tcPr marL="91447" marR="91447"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Slide Number Placeholder 5">
            <a:extLst>
              <a:ext uri="{FF2B5EF4-FFF2-40B4-BE49-F238E27FC236}">
                <a16:creationId xmlns:a16="http://schemas.microsoft.com/office/drawing/2014/main" id="{C892BA40-B30F-4F7A-B460-FDFEE36DFF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0859A9-83E8-4C89-A4F3-CAABC0DB4DBC}" type="slidenum">
              <a:rPr lang="en-US" altLang="en-US"/>
              <a:pPr eaLnBrk="1" hangingPunct="1"/>
              <a:t>73</a:t>
            </a:fld>
            <a:endParaRPr lang="en-US" altLang="en-US"/>
          </a:p>
        </p:txBody>
      </p:sp>
      <p:sp>
        <p:nvSpPr>
          <p:cNvPr id="75779" name="Rectangle 2">
            <a:extLst>
              <a:ext uri="{FF2B5EF4-FFF2-40B4-BE49-F238E27FC236}">
                <a16:creationId xmlns:a16="http://schemas.microsoft.com/office/drawing/2014/main" id="{4FD2AA3E-362B-4662-93F8-F263E14AF82F}"/>
              </a:ext>
            </a:extLst>
          </p:cNvPr>
          <p:cNvSpPr>
            <a:spLocks noGrp="1" noChangeArrowheads="1"/>
          </p:cNvSpPr>
          <p:nvPr>
            <p:ph type="title"/>
          </p:nvPr>
        </p:nvSpPr>
        <p:spPr>
          <a:xfrm>
            <a:off x="457200" y="0"/>
            <a:ext cx="8229600" cy="533400"/>
          </a:xfrm>
          <a:solidFill>
            <a:srgbClr val="FFC000"/>
          </a:solidFill>
          <a:ln w="38100">
            <a:solidFill>
              <a:schemeClr val="tx1"/>
            </a:solidFill>
            <a:miter lim="800000"/>
            <a:headEnd/>
            <a:tailEnd/>
          </a:ln>
        </p:spPr>
        <p:txBody>
          <a:bodyPr/>
          <a:lstStyle/>
          <a:p>
            <a:pPr eaLnBrk="1" hangingPunct="1"/>
            <a:r>
              <a:rPr lang="en-US" altLang="en-US" sz="2800" b="1"/>
              <a:t>Exercise 2. How is volume related to shape?</a:t>
            </a:r>
          </a:p>
        </p:txBody>
      </p:sp>
      <p:sp>
        <p:nvSpPr>
          <p:cNvPr id="75780" name="Rectangle 3">
            <a:extLst>
              <a:ext uri="{FF2B5EF4-FFF2-40B4-BE49-F238E27FC236}">
                <a16:creationId xmlns:a16="http://schemas.microsoft.com/office/drawing/2014/main" id="{A7B7770A-DE52-472D-B733-F4F6071F33D2}"/>
              </a:ext>
            </a:extLst>
          </p:cNvPr>
          <p:cNvSpPr>
            <a:spLocks noGrp="1" noChangeArrowheads="1"/>
          </p:cNvSpPr>
          <p:nvPr>
            <p:ph type="body" idx="1"/>
          </p:nvPr>
        </p:nvSpPr>
        <p:spPr>
          <a:xfrm>
            <a:off x="228600" y="685800"/>
            <a:ext cx="8686800" cy="5410200"/>
          </a:xfrm>
        </p:spPr>
        <p:txBody>
          <a:bodyPr/>
          <a:lstStyle/>
          <a:p>
            <a:pPr>
              <a:buFont typeface="Wingdings" panose="05000000000000000000" pitchFamily="2" charset="2"/>
              <a:buChar char="q"/>
            </a:pPr>
            <a:r>
              <a:rPr lang="en-US" altLang="en-US" sz="4000"/>
              <a:t>Below are the approximate volumes of each of the shapes in the volume set. </a:t>
            </a:r>
          </a:p>
          <a:p>
            <a:pPr lvl="1">
              <a:buFont typeface="Wingdings" panose="05000000000000000000" pitchFamily="2" charset="2"/>
              <a:buChar char="q"/>
            </a:pPr>
            <a:r>
              <a:rPr lang="en-US" altLang="en-US" sz="3200"/>
              <a:t>Cube: </a:t>
            </a:r>
            <a:r>
              <a:rPr lang="en-US" altLang="en-US" sz="3200" b="1">
                <a:solidFill>
                  <a:srgbClr val="FF6600"/>
                </a:solidFill>
              </a:rPr>
              <a:t>Approximately 1000 mL</a:t>
            </a:r>
            <a:r>
              <a:rPr lang="en-US" altLang="en-US" sz="3200"/>
              <a:t>.</a:t>
            </a:r>
          </a:p>
          <a:p>
            <a:pPr lvl="1">
              <a:buFont typeface="Wingdings" panose="05000000000000000000" pitchFamily="2" charset="2"/>
              <a:buChar char="q"/>
            </a:pPr>
            <a:r>
              <a:rPr lang="en-US" altLang="en-US" sz="3200"/>
              <a:t>Rectangular prism: </a:t>
            </a:r>
            <a:r>
              <a:rPr lang="en-US" altLang="en-US" sz="3200" b="1">
                <a:solidFill>
                  <a:srgbClr val="FF6600"/>
                </a:solidFill>
              </a:rPr>
              <a:t>approximately 450 mL</a:t>
            </a:r>
            <a:r>
              <a:rPr lang="en-US" altLang="en-US" sz="3200"/>
              <a:t>.</a:t>
            </a:r>
          </a:p>
          <a:p>
            <a:pPr lvl="1">
              <a:buFont typeface="Wingdings" panose="05000000000000000000" pitchFamily="2" charset="2"/>
              <a:buChar char="q"/>
            </a:pPr>
            <a:r>
              <a:rPr lang="en-US" altLang="en-US" sz="3200"/>
              <a:t>Sphere: </a:t>
            </a:r>
            <a:r>
              <a:rPr lang="en-US" altLang="en-US" sz="3200" b="1">
                <a:solidFill>
                  <a:srgbClr val="FF6600"/>
                </a:solidFill>
              </a:rPr>
              <a:t>approximately 450 mL</a:t>
            </a:r>
            <a:r>
              <a:rPr lang="en-US" altLang="en-US" sz="3200"/>
              <a:t>.</a:t>
            </a:r>
          </a:p>
          <a:p>
            <a:pPr lvl="1">
              <a:buFont typeface="Wingdings" panose="05000000000000000000" pitchFamily="2" charset="2"/>
              <a:buChar char="q"/>
            </a:pPr>
            <a:r>
              <a:rPr lang="en-US" altLang="en-US" sz="3200"/>
              <a:t>Pyramid: </a:t>
            </a:r>
            <a:r>
              <a:rPr lang="en-US" altLang="en-US" sz="3200" b="1">
                <a:solidFill>
                  <a:srgbClr val="FF6600"/>
                </a:solidFill>
              </a:rPr>
              <a:t>approximately 400 mL</a:t>
            </a:r>
            <a:r>
              <a:rPr lang="en-US" altLang="en-US" sz="3200"/>
              <a:t>.</a:t>
            </a:r>
          </a:p>
          <a:p>
            <a:pPr lvl="1">
              <a:buFont typeface="Wingdings" panose="05000000000000000000" pitchFamily="2" charset="2"/>
              <a:buChar char="q"/>
            </a:pPr>
            <a:r>
              <a:rPr lang="en-US" altLang="en-US" sz="3200"/>
              <a:t>Cone: </a:t>
            </a:r>
            <a:r>
              <a:rPr lang="en-US" altLang="en-US" sz="3200" b="1">
                <a:solidFill>
                  <a:srgbClr val="FF6600"/>
                </a:solidFill>
              </a:rPr>
              <a:t>approximately 370 mL</a:t>
            </a:r>
            <a:r>
              <a:rPr lang="en-US" altLang="en-US" sz="3200"/>
              <a:t>.</a:t>
            </a:r>
          </a:p>
          <a:p>
            <a:pPr lvl="1">
              <a:buFont typeface="Wingdings" panose="05000000000000000000" pitchFamily="2" charset="2"/>
              <a:buChar char="q"/>
            </a:pPr>
            <a:r>
              <a:rPr lang="en-US" altLang="en-US" sz="3200"/>
              <a:t>Cylinder: </a:t>
            </a:r>
            <a:r>
              <a:rPr lang="en-US" altLang="en-US" sz="3200" b="1">
                <a:solidFill>
                  <a:srgbClr val="FF6600"/>
                </a:solidFill>
              </a:rPr>
              <a:t>approximately 800 mL</a:t>
            </a:r>
            <a:r>
              <a:rPr lang="en-US" altLang="en-US" sz="3200"/>
              <a:t>.</a:t>
            </a:r>
          </a:p>
          <a:p>
            <a:pPr>
              <a:buFont typeface="Wingdings" panose="05000000000000000000" pitchFamily="2" charset="2"/>
              <a:buChar char="q"/>
            </a:pPr>
            <a:endParaRPr lang="en-US" altLang="en-US" sz="2000"/>
          </a:p>
          <a:p>
            <a:pPr>
              <a:buFont typeface="Wingdings" panose="05000000000000000000" pitchFamily="2" charset="2"/>
              <a:buChar char="q"/>
            </a:pPr>
            <a:endParaRPr lang="en-US" altLang="en-US" sz="20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Slide Number Placeholder 5">
            <a:extLst>
              <a:ext uri="{FF2B5EF4-FFF2-40B4-BE49-F238E27FC236}">
                <a16:creationId xmlns:a16="http://schemas.microsoft.com/office/drawing/2014/main" id="{7B81EBF3-CAAC-4BA3-AF08-9F0E76A2801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C7B6C7-BBB9-46B1-9F3B-B752977B75CB}" type="slidenum">
              <a:rPr lang="en-US" altLang="en-US"/>
              <a:pPr eaLnBrk="1" hangingPunct="1"/>
              <a:t>74</a:t>
            </a:fld>
            <a:endParaRPr lang="en-US" altLang="en-US"/>
          </a:p>
        </p:txBody>
      </p:sp>
      <p:sp>
        <p:nvSpPr>
          <p:cNvPr id="76803" name="Rectangle 2">
            <a:extLst>
              <a:ext uri="{FF2B5EF4-FFF2-40B4-BE49-F238E27FC236}">
                <a16:creationId xmlns:a16="http://schemas.microsoft.com/office/drawing/2014/main" id="{328B5E01-A4F2-41DD-A763-DE8A2DB168DB}"/>
              </a:ext>
            </a:extLst>
          </p:cNvPr>
          <p:cNvSpPr>
            <a:spLocks noGrp="1" noChangeArrowheads="1"/>
          </p:cNvSpPr>
          <p:nvPr>
            <p:ph type="title"/>
          </p:nvPr>
        </p:nvSpPr>
        <p:spPr>
          <a:xfrm>
            <a:off x="152400" y="0"/>
            <a:ext cx="8839200" cy="533400"/>
          </a:xfrm>
          <a:solidFill>
            <a:srgbClr val="FFC000"/>
          </a:solidFill>
          <a:ln w="38100">
            <a:solidFill>
              <a:schemeClr val="tx1"/>
            </a:solidFill>
            <a:miter lim="800000"/>
            <a:headEnd/>
            <a:tailEnd/>
          </a:ln>
        </p:spPr>
        <p:txBody>
          <a:bodyPr/>
          <a:lstStyle/>
          <a:p>
            <a:r>
              <a:rPr lang="en-US" altLang="en-US" sz="2000" b="1"/>
              <a:t>Exercise 2c</a:t>
            </a:r>
            <a:r>
              <a:rPr lang="en-US" altLang="en-US" sz="2000"/>
              <a:t>. </a:t>
            </a:r>
            <a:r>
              <a:rPr lang="en-US" altLang="en-US" sz="2000" b="1"/>
              <a:t>Finding the volume of irregular solids using displacement.</a:t>
            </a:r>
            <a:endParaRPr lang="en-US" altLang="en-US" sz="2000"/>
          </a:p>
        </p:txBody>
      </p:sp>
      <p:sp>
        <p:nvSpPr>
          <p:cNvPr id="41987" name="Rectangle 3">
            <a:extLst>
              <a:ext uri="{FF2B5EF4-FFF2-40B4-BE49-F238E27FC236}">
                <a16:creationId xmlns:a16="http://schemas.microsoft.com/office/drawing/2014/main" id="{8C46BEDC-B333-4361-A0CB-D6AEAC801E24}"/>
              </a:ext>
            </a:extLst>
          </p:cNvPr>
          <p:cNvSpPr>
            <a:spLocks noGrp="1" noChangeArrowheads="1"/>
          </p:cNvSpPr>
          <p:nvPr>
            <p:ph type="body" idx="1"/>
          </p:nvPr>
        </p:nvSpPr>
        <p:spPr>
          <a:xfrm>
            <a:off x="228600" y="762000"/>
            <a:ext cx="5562600" cy="5410200"/>
          </a:xfrm>
        </p:spPr>
        <p:txBody>
          <a:bodyPr/>
          <a:lstStyle/>
          <a:p>
            <a:pPr>
              <a:buFont typeface="Wingdings" panose="05000000000000000000" pitchFamily="2" charset="2"/>
              <a:buChar char="q"/>
            </a:pPr>
            <a:r>
              <a:rPr lang="en-US" altLang="en-US" sz="2400"/>
              <a:t>Some solids, like the shells in this unit, have irregular shape and cannot be measured to find volume.  However, there is another method to find the volume of irregular solids.  To use this method, you will need to accurately measure the volume of a liquid in a cylinder.</a:t>
            </a:r>
          </a:p>
          <a:p>
            <a:pPr>
              <a:buFont typeface="Wingdings" panose="05000000000000000000" pitchFamily="2" charset="2"/>
              <a:buChar char="q"/>
            </a:pPr>
            <a:r>
              <a:rPr lang="en-US" altLang="en-US" sz="2400"/>
              <a:t>When a liquid is put into a cylinder, it does something unusual. It curves. This curve is caused by a quality that liquids have called surface tension. </a:t>
            </a:r>
          </a:p>
          <a:p>
            <a:pPr>
              <a:buFont typeface="Wingdings" panose="05000000000000000000" pitchFamily="2" charset="2"/>
              <a:buChar char="q"/>
            </a:pPr>
            <a:r>
              <a:rPr lang="en-US" altLang="en-US" sz="2400"/>
              <a:t>When you read the graduated cylinder, you read it at the </a:t>
            </a:r>
            <a:r>
              <a:rPr lang="en-US" altLang="en-US" sz="2400" b="1"/>
              <a:t>bottom of the curve</a:t>
            </a:r>
            <a:r>
              <a:rPr lang="en-US" altLang="en-US" sz="2400"/>
              <a:t>. This is called the </a:t>
            </a:r>
            <a:r>
              <a:rPr lang="en-US" altLang="en-US" sz="2400" b="1"/>
              <a:t>meniscus</a:t>
            </a:r>
            <a:r>
              <a:rPr lang="en-US" altLang="en-US" sz="2400"/>
              <a:t>.  </a:t>
            </a:r>
          </a:p>
          <a:p>
            <a:endParaRPr lang="en-US" altLang="en-US" sz="2000"/>
          </a:p>
          <a:p>
            <a:endParaRPr lang="en-US" altLang="en-US" sz="2000"/>
          </a:p>
          <a:p>
            <a:endParaRPr lang="en-US" altLang="en-US" sz="2000"/>
          </a:p>
          <a:p>
            <a:pPr>
              <a:buFont typeface="Wingdings" panose="05000000000000000000" pitchFamily="2" charset="2"/>
              <a:buChar char="q"/>
            </a:pPr>
            <a:endParaRPr lang="en-US" altLang="en-US" sz="2000"/>
          </a:p>
          <a:p>
            <a:pPr>
              <a:buFont typeface="Wingdings" panose="05000000000000000000" pitchFamily="2" charset="2"/>
              <a:buChar char="q"/>
            </a:pPr>
            <a:endParaRPr lang="en-US" altLang="en-US" sz="2000"/>
          </a:p>
        </p:txBody>
      </p:sp>
      <p:pic>
        <p:nvPicPr>
          <p:cNvPr id="6" name="Picture 5">
            <a:extLst>
              <a:ext uri="{FF2B5EF4-FFF2-40B4-BE49-F238E27FC236}">
                <a16:creationId xmlns:a16="http://schemas.microsoft.com/office/drawing/2014/main" id="{0D04B638-C1B6-4DAA-A331-807D9FAC7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98" t="16269" r="7500" b="12202"/>
          <a:stretch>
            <a:fillRect/>
          </a:stretch>
        </p:blipFill>
        <p:spPr bwMode="auto">
          <a:xfrm>
            <a:off x="6181725" y="2286000"/>
            <a:ext cx="2962275"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style.rotation</p:attrName>
                                        </p:attrNameLst>
                                      </p:cBhvr>
                                      <p:tavLst>
                                        <p:tav tm="0">
                                          <p:val>
                                            <p:fltVal val="720"/>
                                          </p:val>
                                        </p:tav>
                                        <p:tav tm="100000">
                                          <p:val>
                                            <p:fltVal val="0"/>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Slide Number Placeholder 5">
            <a:extLst>
              <a:ext uri="{FF2B5EF4-FFF2-40B4-BE49-F238E27FC236}">
                <a16:creationId xmlns:a16="http://schemas.microsoft.com/office/drawing/2014/main" id="{68B738A2-FD7C-4526-8DB5-2D4AE72C22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A536DF-4CA2-4C67-8798-23CCA37CB741}" type="slidenum">
              <a:rPr lang="en-US" altLang="en-US"/>
              <a:pPr eaLnBrk="1" hangingPunct="1"/>
              <a:t>75</a:t>
            </a:fld>
            <a:endParaRPr lang="en-US" altLang="en-US"/>
          </a:p>
        </p:txBody>
      </p:sp>
      <p:sp>
        <p:nvSpPr>
          <p:cNvPr id="77827" name="Rectangle 2">
            <a:extLst>
              <a:ext uri="{FF2B5EF4-FFF2-40B4-BE49-F238E27FC236}">
                <a16:creationId xmlns:a16="http://schemas.microsoft.com/office/drawing/2014/main" id="{45A89810-31B4-49CE-828C-07EDF3C79AA2}"/>
              </a:ext>
            </a:extLst>
          </p:cNvPr>
          <p:cNvSpPr>
            <a:spLocks noGrp="1" noChangeArrowheads="1"/>
          </p:cNvSpPr>
          <p:nvPr>
            <p:ph type="title"/>
          </p:nvPr>
        </p:nvSpPr>
        <p:spPr>
          <a:xfrm>
            <a:off x="152400" y="0"/>
            <a:ext cx="8839200" cy="533400"/>
          </a:xfrm>
          <a:solidFill>
            <a:srgbClr val="FFC000"/>
          </a:solidFill>
          <a:ln w="38100">
            <a:solidFill>
              <a:schemeClr val="tx1"/>
            </a:solidFill>
            <a:miter lim="800000"/>
            <a:headEnd/>
            <a:tailEnd/>
          </a:ln>
        </p:spPr>
        <p:txBody>
          <a:bodyPr/>
          <a:lstStyle/>
          <a:p>
            <a:r>
              <a:rPr lang="en-US" altLang="en-US" sz="2000" b="1"/>
              <a:t>Exercise 2c</a:t>
            </a:r>
            <a:r>
              <a:rPr lang="en-US" altLang="en-US" sz="2000"/>
              <a:t>. </a:t>
            </a:r>
            <a:r>
              <a:rPr lang="en-US" altLang="en-US" sz="2000" b="1"/>
              <a:t>Finding the volume of irregular solids using displacement.</a:t>
            </a:r>
            <a:endParaRPr lang="en-US" altLang="en-US" sz="2000"/>
          </a:p>
        </p:txBody>
      </p:sp>
      <p:sp>
        <p:nvSpPr>
          <p:cNvPr id="77828" name="Rectangle 3">
            <a:extLst>
              <a:ext uri="{FF2B5EF4-FFF2-40B4-BE49-F238E27FC236}">
                <a16:creationId xmlns:a16="http://schemas.microsoft.com/office/drawing/2014/main" id="{65FC4938-B3CF-476D-AA21-9EA42D0F7DDB}"/>
              </a:ext>
            </a:extLst>
          </p:cNvPr>
          <p:cNvSpPr>
            <a:spLocks noGrp="1" noChangeArrowheads="1"/>
          </p:cNvSpPr>
          <p:nvPr>
            <p:ph type="body" idx="1"/>
          </p:nvPr>
        </p:nvSpPr>
        <p:spPr>
          <a:xfrm>
            <a:off x="228600" y="685800"/>
            <a:ext cx="8686800" cy="5410200"/>
          </a:xfrm>
        </p:spPr>
        <p:txBody>
          <a:bodyPr/>
          <a:lstStyle/>
          <a:p>
            <a:pPr>
              <a:buFont typeface="Wingdings" panose="05000000000000000000" pitchFamily="2" charset="2"/>
              <a:buChar char="q"/>
            </a:pPr>
            <a:r>
              <a:rPr lang="en-US" altLang="en-US" sz="2400"/>
              <a:t>Place the graduated cylinder on the table for an accurate reading </a:t>
            </a:r>
          </a:p>
          <a:p>
            <a:pPr>
              <a:buFont typeface="Wingdings" panose="05000000000000000000" pitchFamily="2" charset="2"/>
              <a:buChar char="q"/>
            </a:pPr>
            <a:r>
              <a:rPr lang="en-US" altLang="en-US" sz="2400"/>
              <a:t>Place some water in the graduated cylinder (approximately 90 ml) and note the meniscus.</a:t>
            </a:r>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r>
              <a:rPr lang="en-US" altLang="en-US" sz="2400"/>
              <a:t>Be sure to get down to eye level with the meniscus in order to read the exact volume in ml present.</a:t>
            </a:r>
          </a:p>
          <a:p>
            <a:pPr>
              <a:buFont typeface="Wingdings" panose="05000000000000000000" pitchFamily="2" charset="2"/>
              <a:buChar char="q"/>
            </a:pPr>
            <a:r>
              <a:rPr lang="en-US" altLang="en-US" sz="2400"/>
              <a:t>Write down the </a:t>
            </a:r>
            <a:r>
              <a:rPr lang="en-US" altLang="en-US" sz="2400" i="1"/>
              <a:t>exact</a:t>
            </a:r>
            <a:r>
              <a:rPr lang="en-US" altLang="en-US" sz="2400"/>
              <a:t> amount of water you have in the graduated cylinder. This is your </a:t>
            </a:r>
            <a:r>
              <a:rPr lang="en-US" altLang="en-US" sz="2400" b="1" i="1"/>
              <a:t>Initial Volume.</a:t>
            </a:r>
            <a:r>
              <a:rPr lang="en-US" altLang="en-US" sz="2400"/>
              <a:t>  </a:t>
            </a:r>
          </a:p>
          <a:p>
            <a:pPr>
              <a:buFont typeface="Wingdings" panose="05000000000000000000" pitchFamily="2" charset="2"/>
              <a:buChar char="q"/>
            </a:pPr>
            <a:r>
              <a:rPr lang="en-US" altLang="en-US" sz="2400"/>
              <a:t>Now place your shells in a row from smallest to largest based on visual inspection. Each shell has a letter on it.</a:t>
            </a:r>
          </a:p>
          <a:p>
            <a:pPr>
              <a:buFont typeface="Wingdings" panose="05000000000000000000" pitchFamily="2" charset="2"/>
              <a:buChar char="q"/>
            </a:pPr>
            <a:r>
              <a:rPr lang="en-US" altLang="en-US" sz="2400"/>
              <a:t>Record your shell ranking on the board at the front of the room.  </a:t>
            </a:r>
          </a:p>
          <a:p>
            <a:endParaRPr lang="en-US" altLang="en-US" sz="2400"/>
          </a:p>
          <a:p>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p:txBody>
      </p:sp>
      <p:pic>
        <p:nvPicPr>
          <p:cNvPr id="77829" name="Picture 4">
            <a:extLst>
              <a:ext uri="{FF2B5EF4-FFF2-40B4-BE49-F238E27FC236}">
                <a16:creationId xmlns:a16="http://schemas.microsoft.com/office/drawing/2014/main" id="{A3EE6268-6F4F-4CA2-B5E2-2F4D9B6B5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81200"/>
            <a:ext cx="2667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Slide Number Placeholder 5">
            <a:extLst>
              <a:ext uri="{FF2B5EF4-FFF2-40B4-BE49-F238E27FC236}">
                <a16:creationId xmlns:a16="http://schemas.microsoft.com/office/drawing/2014/main" id="{2D6E0F84-13EE-4E6C-BBFE-8F3E06F9D6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A496ED-098E-4E26-9824-AA350CDC1E0D}" type="slidenum">
              <a:rPr lang="en-US" altLang="en-US"/>
              <a:pPr eaLnBrk="1" hangingPunct="1"/>
              <a:t>76</a:t>
            </a:fld>
            <a:endParaRPr lang="en-US" altLang="en-US"/>
          </a:p>
        </p:txBody>
      </p:sp>
      <p:sp>
        <p:nvSpPr>
          <p:cNvPr id="78851" name="Rectangle 2">
            <a:extLst>
              <a:ext uri="{FF2B5EF4-FFF2-40B4-BE49-F238E27FC236}">
                <a16:creationId xmlns:a16="http://schemas.microsoft.com/office/drawing/2014/main" id="{43C0E783-B0CA-4E8C-A916-2F20B0B4BAA0}"/>
              </a:ext>
            </a:extLst>
          </p:cNvPr>
          <p:cNvSpPr>
            <a:spLocks noGrp="1" noChangeArrowheads="1"/>
          </p:cNvSpPr>
          <p:nvPr>
            <p:ph type="title"/>
          </p:nvPr>
        </p:nvSpPr>
        <p:spPr>
          <a:xfrm>
            <a:off x="152400" y="0"/>
            <a:ext cx="8839200" cy="533400"/>
          </a:xfrm>
          <a:solidFill>
            <a:srgbClr val="FFC000"/>
          </a:solidFill>
          <a:ln w="38100">
            <a:solidFill>
              <a:schemeClr val="tx1"/>
            </a:solidFill>
            <a:miter lim="800000"/>
            <a:headEnd/>
            <a:tailEnd/>
          </a:ln>
        </p:spPr>
        <p:txBody>
          <a:bodyPr/>
          <a:lstStyle/>
          <a:p>
            <a:r>
              <a:rPr lang="en-US" altLang="en-US" sz="2000" b="1"/>
              <a:t>Exercise 2c</a:t>
            </a:r>
            <a:r>
              <a:rPr lang="en-US" altLang="en-US" sz="2000"/>
              <a:t>. </a:t>
            </a:r>
            <a:r>
              <a:rPr lang="en-US" altLang="en-US" sz="2000" b="1"/>
              <a:t>Finding the volume of irregular solids using displacement.</a:t>
            </a:r>
            <a:endParaRPr lang="en-US" altLang="en-US" sz="2000"/>
          </a:p>
        </p:txBody>
      </p:sp>
      <p:sp>
        <p:nvSpPr>
          <p:cNvPr id="41987" name="Rectangle 3">
            <a:extLst>
              <a:ext uri="{FF2B5EF4-FFF2-40B4-BE49-F238E27FC236}">
                <a16:creationId xmlns:a16="http://schemas.microsoft.com/office/drawing/2014/main" id="{111925E8-0AC3-48DC-AB07-484C7D1BC302}"/>
              </a:ext>
            </a:extLst>
          </p:cNvPr>
          <p:cNvSpPr>
            <a:spLocks noGrp="1" noChangeArrowheads="1"/>
          </p:cNvSpPr>
          <p:nvPr>
            <p:ph type="body" idx="1"/>
          </p:nvPr>
        </p:nvSpPr>
        <p:spPr>
          <a:xfrm>
            <a:off x="152400" y="685800"/>
            <a:ext cx="8763000" cy="5410200"/>
          </a:xfrm>
        </p:spPr>
        <p:txBody>
          <a:bodyPr/>
          <a:lstStyle/>
          <a:p>
            <a:pPr>
              <a:buFont typeface="Wingdings" panose="05000000000000000000" pitchFamily="2" charset="2"/>
              <a:buChar char="q"/>
            </a:pPr>
            <a:r>
              <a:rPr lang="en-US" altLang="en-US" sz="2400"/>
              <a:t>Now let’s measure the volume of the shells so we can see how our qualitative ranking based on estimation by sight compares to our quantitative ranking based on measurement.</a:t>
            </a:r>
          </a:p>
          <a:p>
            <a:pPr>
              <a:buFont typeface="Wingdings" panose="05000000000000000000" pitchFamily="2" charset="2"/>
              <a:buChar char="q"/>
            </a:pPr>
            <a:r>
              <a:rPr lang="en-US" altLang="en-US" sz="2400"/>
              <a:t>Place a shell into the water without splashing any water out of the cylinder.  </a:t>
            </a:r>
          </a:p>
          <a:p>
            <a:pPr>
              <a:buFont typeface="Wingdings" panose="05000000000000000000" pitchFamily="2" charset="2"/>
              <a:buChar char="q"/>
            </a:pPr>
            <a:r>
              <a:rPr lang="en-US" altLang="en-US" sz="2400"/>
              <a:t>Read the new level of water in the graduated cylinder (to the bottom of the meniscus).  Write this down as your </a:t>
            </a:r>
            <a:r>
              <a:rPr lang="en-US" altLang="en-US" sz="2400" b="1" i="1"/>
              <a:t>Final Volume </a:t>
            </a:r>
            <a:r>
              <a:rPr lang="en-US" altLang="en-US" sz="2400"/>
              <a:t>. </a:t>
            </a:r>
          </a:p>
          <a:p>
            <a:pPr>
              <a:buFont typeface="Wingdings" panose="05000000000000000000" pitchFamily="2" charset="2"/>
              <a:buChar char="q"/>
            </a:pPr>
            <a:r>
              <a:rPr lang="en-US" altLang="en-US" sz="2400"/>
              <a:t>Subtract the initial volume from the final volume.  This difference is the </a:t>
            </a:r>
            <a:r>
              <a:rPr lang="en-US" altLang="en-US" sz="2400" b="1" i="1"/>
              <a:t>volume of the shell.  </a:t>
            </a:r>
            <a:endParaRPr lang="en-US" altLang="en-US" sz="2400"/>
          </a:p>
          <a:p>
            <a:pPr>
              <a:buFont typeface="Wingdings" panose="05000000000000000000" pitchFamily="2" charset="2"/>
              <a:buChar char="q"/>
            </a:pPr>
            <a:r>
              <a:rPr lang="en-US" altLang="en-US" sz="2400"/>
              <a:t>Repeat these steps for each of the shells.</a:t>
            </a:r>
          </a:p>
          <a:p>
            <a:pPr>
              <a:buFont typeface="Wingdings" panose="05000000000000000000" pitchFamily="2" charset="2"/>
              <a:buChar char="q"/>
            </a:pPr>
            <a:r>
              <a:rPr lang="en-US" altLang="en-US" sz="2400"/>
              <a:t>Now rank the shells from lowest volume to greatest volume, and record your ranking on the board.  Compare your two ranking systems.</a:t>
            </a:r>
          </a:p>
          <a:p>
            <a:endParaRPr lang="en-US" altLang="en-US" sz="2200"/>
          </a:p>
          <a:p>
            <a:endParaRPr lang="en-US" altLang="en-US" sz="2200"/>
          </a:p>
          <a:p>
            <a:endParaRPr lang="en-US" altLang="en-US" sz="2200"/>
          </a:p>
          <a:p>
            <a:pPr>
              <a:buFont typeface="Wingdings" panose="05000000000000000000" pitchFamily="2" charset="2"/>
              <a:buChar char="q"/>
            </a:pPr>
            <a:endParaRPr lang="en-US" altLang="en-US" sz="2200"/>
          </a:p>
          <a:p>
            <a:pPr>
              <a:buFont typeface="Wingdings" panose="05000000000000000000" pitchFamily="2" charset="2"/>
              <a:buChar char="q"/>
            </a:pPr>
            <a:endParaRPr lang="en-US" altLang="en-US" sz="2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Slide Number Placeholder 5">
            <a:extLst>
              <a:ext uri="{FF2B5EF4-FFF2-40B4-BE49-F238E27FC236}">
                <a16:creationId xmlns:a16="http://schemas.microsoft.com/office/drawing/2014/main" id="{2CB01FFB-BA10-4AFC-B7A6-6E36F7EDFE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77A141-42F8-433B-A09C-101C7B3FB61A}" type="slidenum">
              <a:rPr lang="en-US" altLang="en-US"/>
              <a:pPr eaLnBrk="1" hangingPunct="1"/>
              <a:t>77</a:t>
            </a:fld>
            <a:endParaRPr lang="en-US" altLang="en-US"/>
          </a:p>
        </p:txBody>
      </p:sp>
      <p:sp>
        <p:nvSpPr>
          <p:cNvPr id="79875" name="Rectangle 2">
            <a:extLst>
              <a:ext uri="{FF2B5EF4-FFF2-40B4-BE49-F238E27FC236}">
                <a16:creationId xmlns:a16="http://schemas.microsoft.com/office/drawing/2014/main" id="{13617675-0FC3-44B7-BCAD-1A1566749766}"/>
              </a:ext>
            </a:extLst>
          </p:cNvPr>
          <p:cNvSpPr>
            <a:spLocks noGrp="1" noChangeArrowheads="1"/>
          </p:cNvSpPr>
          <p:nvPr>
            <p:ph type="title"/>
          </p:nvPr>
        </p:nvSpPr>
        <p:spPr>
          <a:xfrm>
            <a:off x="152400" y="0"/>
            <a:ext cx="8839200" cy="533400"/>
          </a:xfrm>
          <a:solidFill>
            <a:srgbClr val="FFC000"/>
          </a:solidFill>
          <a:ln w="38100">
            <a:solidFill>
              <a:schemeClr val="tx1"/>
            </a:solidFill>
            <a:miter lim="800000"/>
            <a:headEnd/>
            <a:tailEnd/>
          </a:ln>
        </p:spPr>
        <p:txBody>
          <a:bodyPr/>
          <a:lstStyle/>
          <a:p>
            <a:r>
              <a:rPr lang="en-US" altLang="en-US" sz="2000" b="1"/>
              <a:t>Exercise 2c</a:t>
            </a:r>
            <a:r>
              <a:rPr lang="en-US" altLang="en-US" sz="2000"/>
              <a:t>. </a:t>
            </a:r>
            <a:r>
              <a:rPr lang="en-US" altLang="en-US" sz="2000" b="1"/>
              <a:t>Finding the volume of irregular solids using displacement.</a:t>
            </a:r>
            <a:endParaRPr lang="en-US" altLang="en-US" sz="2000"/>
          </a:p>
        </p:txBody>
      </p:sp>
      <p:sp>
        <p:nvSpPr>
          <p:cNvPr id="79876" name="Rectangle 3">
            <a:extLst>
              <a:ext uri="{FF2B5EF4-FFF2-40B4-BE49-F238E27FC236}">
                <a16:creationId xmlns:a16="http://schemas.microsoft.com/office/drawing/2014/main" id="{53814C8F-3EAE-408D-B579-C6B741835134}"/>
              </a:ext>
            </a:extLst>
          </p:cNvPr>
          <p:cNvSpPr>
            <a:spLocks noGrp="1" noChangeArrowheads="1"/>
          </p:cNvSpPr>
          <p:nvPr>
            <p:ph type="body" idx="1"/>
          </p:nvPr>
        </p:nvSpPr>
        <p:spPr>
          <a:xfrm>
            <a:off x="304800" y="609600"/>
            <a:ext cx="8610600" cy="5410200"/>
          </a:xfrm>
        </p:spPr>
        <p:txBody>
          <a:bodyPr/>
          <a:lstStyle/>
          <a:p>
            <a:pPr>
              <a:buFont typeface="Wingdings" panose="05000000000000000000" pitchFamily="2" charset="2"/>
              <a:buChar char="q"/>
            </a:pPr>
            <a:r>
              <a:rPr lang="en-US" altLang="en-US" sz="2400"/>
              <a:t>Using your volume measurements, you can actually determine how much larger (greater in volume) each shell in the ranking is than the previous shell.</a:t>
            </a:r>
          </a:p>
          <a:p>
            <a:pPr>
              <a:buFont typeface="Wingdings" panose="05000000000000000000" pitchFamily="2" charset="2"/>
              <a:buChar char="q"/>
            </a:pPr>
            <a:r>
              <a:rPr lang="en-US" altLang="en-US" sz="2400"/>
              <a:t>This is done be completing ratios.</a:t>
            </a:r>
          </a:p>
          <a:p>
            <a:pPr>
              <a:buFont typeface="Wingdings" panose="05000000000000000000" pitchFamily="2" charset="2"/>
              <a:buChar char="q"/>
            </a:pPr>
            <a:r>
              <a:rPr lang="en-US" altLang="en-US" sz="2400"/>
              <a:t> </a:t>
            </a:r>
            <a:r>
              <a:rPr lang="en-US" altLang="en-US" sz="2400" b="1"/>
              <a:t>Example:  </a:t>
            </a:r>
            <a:r>
              <a:rPr lang="en-US" altLang="en-US" sz="2400"/>
              <a:t>Let’s suppose you had the following set of quantitative data:</a:t>
            </a:r>
          </a:p>
          <a:p>
            <a:pPr lvl="1">
              <a:buFont typeface="Wingdings" panose="05000000000000000000" pitchFamily="2" charset="2"/>
              <a:buChar char="q"/>
            </a:pPr>
            <a:r>
              <a:rPr lang="en-US" altLang="en-US" sz="2400"/>
              <a:t>Shell 1 volume: 1.2 mL</a:t>
            </a:r>
          </a:p>
          <a:p>
            <a:pPr lvl="1">
              <a:buFont typeface="Wingdings" panose="05000000000000000000" pitchFamily="2" charset="2"/>
              <a:buChar char="q"/>
            </a:pPr>
            <a:r>
              <a:rPr lang="en-US" altLang="en-US" sz="2400"/>
              <a:t>Shell 2 volume: 2.4 mL</a:t>
            </a:r>
          </a:p>
          <a:p>
            <a:pPr lvl="1">
              <a:buFont typeface="Wingdings" panose="05000000000000000000" pitchFamily="2" charset="2"/>
              <a:buChar char="q"/>
            </a:pPr>
            <a:r>
              <a:rPr lang="en-US" altLang="en-US" sz="2400"/>
              <a:t>Shell 3 volume: 3.3 mL</a:t>
            </a:r>
          </a:p>
          <a:p>
            <a:pPr lvl="1">
              <a:buFont typeface="Wingdings" panose="05000000000000000000" pitchFamily="2" charset="2"/>
              <a:buChar char="q"/>
            </a:pPr>
            <a:r>
              <a:rPr lang="en-US" altLang="en-US" sz="2400"/>
              <a:t>Shell 4 volume: 3.9 mL</a:t>
            </a:r>
          </a:p>
          <a:p>
            <a:pPr lvl="1">
              <a:buFont typeface="Wingdings" panose="05000000000000000000" pitchFamily="2" charset="2"/>
              <a:buChar char="q"/>
            </a:pPr>
            <a:r>
              <a:rPr lang="en-US" altLang="en-US" sz="2400"/>
              <a:t>Shell 5 volume: 4.6 mL</a:t>
            </a:r>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pPr>
              <a:buFont typeface="Wingdings" panose="05000000000000000000" pitchFamily="2" charset="2"/>
              <a:buChar char="q"/>
            </a:pPr>
            <a:endParaRPr lang="en-US" altLang="en-US" sz="2400"/>
          </a:p>
          <a:p>
            <a:endParaRPr lang="en-US" altLang="en-US" sz="1800"/>
          </a:p>
          <a:p>
            <a:endParaRPr lang="en-US" altLang="en-US" sz="1800"/>
          </a:p>
          <a:p>
            <a:endParaRPr lang="en-US" altLang="en-US" sz="1800"/>
          </a:p>
          <a:p>
            <a:endParaRPr lang="en-US" altLang="en-US" sz="1800"/>
          </a:p>
          <a:p>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Slide Number Placeholder 5">
            <a:extLst>
              <a:ext uri="{FF2B5EF4-FFF2-40B4-BE49-F238E27FC236}">
                <a16:creationId xmlns:a16="http://schemas.microsoft.com/office/drawing/2014/main" id="{0C2A940E-B19D-490B-9B27-964F807169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E75285-524E-44F2-8ED3-3A76BDC5C404}" type="slidenum">
              <a:rPr lang="en-US" altLang="en-US"/>
              <a:pPr eaLnBrk="1" hangingPunct="1"/>
              <a:t>78</a:t>
            </a:fld>
            <a:endParaRPr lang="en-US" altLang="en-US"/>
          </a:p>
        </p:txBody>
      </p:sp>
      <p:sp>
        <p:nvSpPr>
          <p:cNvPr id="80899" name="Rectangle 2">
            <a:extLst>
              <a:ext uri="{FF2B5EF4-FFF2-40B4-BE49-F238E27FC236}">
                <a16:creationId xmlns:a16="http://schemas.microsoft.com/office/drawing/2014/main" id="{45769739-D8B6-43B9-9795-EAF8B24DB97D}"/>
              </a:ext>
            </a:extLst>
          </p:cNvPr>
          <p:cNvSpPr>
            <a:spLocks noGrp="1" noChangeArrowheads="1"/>
          </p:cNvSpPr>
          <p:nvPr>
            <p:ph type="title"/>
          </p:nvPr>
        </p:nvSpPr>
        <p:spPr>
          <a:xfrm>
            <a:off x="152400" y="0"/>
            <a:ext cx="8839200" cy="533400"/>
          </a:xfrm>
          <a:solidFill>
            <a:srgbClr val="FFC000"/>
          </a:solidFill>
          <a:ln w="38100">
            <a:solidFill>
              <a:schemeClr val="tx1"/>
            </a:solidFill>
            <a:miter lim="800000"/>
            <a:headEnd/>
            <a:tailEnd/>
          </a:ln>
        </p:spPr>
        <p:txBody>
          <a:bodyPr/>
          <a:lstStyle/>
          <a:p>
            <a:r>
              <a:rPr lang="en-US" altLang="en-US" sz="2000" b="1"/>
              <a:t>Exercise 2c</a:t>
            </a:r>
            <a:r>
              <a:rPr lang="en-US" altLang="en-US" sz="2000"/>
              <a:t>. </a:t>
            </a:r>
            <a:r>
              <a:rPr lang="en-US" altLang="en-US" sz="2000" b="1"/>
              <a:t>Finding the volume of irregular solids using displacement.</a:t>
            </a:r>
            <a:endParaRPr lang="en-US" altLang="en-US" sz="2000"/>
          </a:p>
        </p:txBody>
      </p:sp>
      <p:sp>
        <p:nvSpPr>
          <p:cNvPr id="80900" name="Rectangle 3">
            <a:extLst>
              <a:ext uri="{FF2B5EF4-FFF2-40B4-BE49-F238E27FC236}">
                <a16:creationId xmlns:a16="http://schemas.microsoft.com/office/drawing/2014/main" id="{15FB7275-C940-4BE2-B415-E80903145692}"/>
              </a:ext>
            </a:extLst>
          </p:cNvPr>
          <p:cNvSpPr>
            <a:spLocks noGrp="1" noChangeArrowheads="1"/>
          </p:cNvSpPr>
          <p:nvPr>
            <p:ph type="body" idx="1"/>
          </p:nvPr>
        </p:nvSpPr>
        <p:spPr>
          <a:xfrm>
            <a:off x="304800" y="609600"/>
            <a:ext cx="8610600" cy="5410200"/>
          </a:xfrm>
        </p:spPr>
        <p:txBody>
          <a:bodyPr/>
          <a:lstStyle/>
          <a:p>
            <a:pPr>
              <a:buFont typeface="Wingdings" panose="05000000000000000000" pitchFamily="2" charset="2"/>
              <a:buChar char="q"/>
            </a:pPr>
            <a:r>
              <a:rPr lang="en-US" altLang="en-US" sz="2400"/>
              <a:t>To find how much more volume shell 2 has than shell 1, we calculate the ratio </a:t>
            </a:r>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r>
              <a:rPr lang="en-US" altLang="en-US" sz="2400"/>
              <a:t>That is, shell 2 has twice as much volume as shell 1.</a:t>
            </a:r>
          </a:p>
          <a:p>
            <a:pPr>
              <a:buFont typeface="Wingdings" panose="05000000000000000000" pitchFamily="2" charset="2"/>
              <a:buChar char="q"/>
            </a:pPr>
            <a:r>
              <a:rPr lang="en-US" altLang="en-US" sz="2400"/>
              <a:t>Similarly, we can find how much more volume shell 3 has than shell 2.</a:t>
            </a:r>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r>
              <a:rPr lang="en-US" altLang="en-US" sz="2400"/>
              <a:t>That is, shell 3 has 1.375 times the volume of shell 2</a:t>
            </a:r>
          </a:p>
          <a:p>
            <a:endParaRPr lang="en-US" altLang="en-US" sz="1800"/>
          </a:p>
          <a:p>
            <a:endParaRPr lang="en-US" altLang="en-US" sz="1800"/>
          </a:p>
          <a:p>
            <a:endParaRPr lang="en-US" altLang="en-US" sz="1800"/>
          </a:p>
          <a:p>
            <a:endParaRPr lang="en-US" altLang="en-US" sz="1800"/>
          </a:p>
          <a:p>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p:txBody>
      </p:sp>
      <p:pic>
        <p:nvPicPr>
          <p:cNvPr id="80901" name="Picture 3">
            <a:extLst>
              <a:ext uri="{FF2B5EF4-FFF2-40B4-BE49-F238E27FC236}">
                <a16:creationId xmlns:a16="http://schemas.microsoft.com/office/drawing/2014/main" id="{31B0ADDB-3C69-4F18-B2C2-35A9FA001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47800"/>
            <a:ext cx="364331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4">
            <a:extLst>
              <a:ext uri="{FF2B5EF4-FFF2-40B4-BE49-F238E27FC236}">
                <a16:creationId xmlns:a16="http://schemas.microsoft.com/office/drawing/2014/main" id="{DDB14D3B-F4B3-4CFF-9110-EEF2ACD18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352800"/>
            <a:ext cx="40163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Slide Number Placeholder 5">
            <a:extLst>
              <a:ext uri="{FF2B5EF4-FFF2-40B4-BE49-F238E27FC236}">
                <a16:creationId xmlns:a16="http://schemas.microsoft.com/office/drawing/2014/main" id="{00BD7838-8151-4E02-A45D-396CC7CB89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248CDD-FC43-427B-9214-7F0D159237F3}" type="slidenum">
              <a:rPr lang="en-US" altLang="en-US"/>
              <a:pPr eaLnBrk="1" hangingPunct="1"/>
              <a:t>79</a:t>
            </a:fld>
            <a:endParaRPr lang="en-US" altLang="en-US"/>
          </a:p>
        </p:txBody>
      </p:sp>
      <p:sp>
        <p:nvSpPr>
          <p:cNvPr id="81923" name="Rectangle 2">
            <a:extLst>
              <a:ext uri="{FF2B5EF4-FFF2-40B4-BE49-F238E27FC236}">
                <a16:creationId xmlns:a16="http://schemas.microsoft.com/office/drawing/2014/main" id="{53FB606C-519A-4642-B73B-2B77A697800A}"/>
              </a:ext>
            </a:extLst>
          </p:cNvPr>
          <p:cNvSpPr>
            <a:spLocks noGrp="1" noChangeArrowheads="1"/>
          </p:cNvSpPr>
          <p:nvPr>
            <p:ph type="title"/>
          </p:nvPr>
        </p:nvSpPr>
        <p:spPr>
          <a:xfrm>
            <a:off x="152400" y="0"/>
            <a:ext cx="8839200" cy="533400"/>
          </a:xfrm>
          <a:solidFill>
            <a:srgbClr val="FFC000"/>
          </a:solidFill>
          <a:ln w="38100">
            <a:solidFill>
              <a:schemeClr val="tx1"/>
            </a:solidFill>
            <a:miter lim="800000"/>
            <a:headEnd/>
            <a:tailEnd/>
          </a:ln>
        </p:spPr>
        <p:txBody>
          <a:bodyPr/>
          <a:lstStyle/>
          <a:p>
            <a:r>
              <a:rPr lang="en-US" altLang="en-US" sz="2000" b="1"/>
              <a:t>Exercise 2c</a:t>
            </a:r>
            <a:r>
              <a:rPr lang="en-US" altLang="en-US" sz="2000"/>
              <a:t>. </a:t>
            </a:r>
            <a:r>
              <a:rPr lang="en-US" altLang="en-US" sz="2000" b="1"/>
              <a:t>Finding the volume of irregular solids using displacement.</a:t>
            </a:r>
            <a:endParaRPr lang="en-US" altLang="en-US" sz="2000"/>
          </a:p>
        </p:txBody>
      </p:sp>
      <p:sp>
        <p:nvSpPr>
          <p:cNvPr id="81924" name="Rectangle 3">
            <a:extLst>
              <a:ext uri="{FF2B5EF4-FFF2-40B4-BE49-F238E27FC236}">
                <a16:creationId xmlns:a16="http://schemas.microsoft.com/office/drawing/2014/main" id="{3D94949B-0420-4365-A1FC-36D6F942B92F}"/>
              </a:ext>
            </a:extLst>
          </p:cNvPr>
          <p:cNvSpPr>
            <a:spLocks noGrp="1" noChangeArrowheads="1"/>
          </p:cNvSpPr>
          <p:nvPr>
            <p:ph type="body" idx="1"/>
          </p:nvPr>
        </p:nvSpPr>
        <p:spPr>
          <a:xfrm>
            <a:off x="304800" y="609600"/>
            <a:ext cx="8610600" cy="5410200"/>
          </a:xfrm>
        </p:spPr>
        <p:txBody>
          <a:bodyPr/>
          <a:lstStyle/>
          <a:p>
            <a:pPr>
              <a:buFont typeface="Wingdings" panose="05000000000000000000" pitchFamily="2" charset="2"/>
              <a:buChar char="q"/>
            </a:pPr>
            <a:endParaRPr lang="en-US" altLang="en-US" sz="2400"/>
          </a:p>
          <a:p>
            <a:endParaRPr lang="en-US" altLang="en-US" sz="1800"/>
          </a:p>
          <a:p>
            <a:endParaRPr lang="en-US" altLang="en-US" sz="1800"/>
          </a:p>
          <a:p>
            <a:endParaRPr lang="en-US" altLang="en-US" sz="1800"/>
          </a:p>
          <a:p>
            <a:endParaRPr lang="en-US" altLang="en-US" sz="1800"/>
          </a:p>
          <a:p>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p:txBody>
      </p:sp>
      <p:graphicFrame>
        <p:nvGraphicFramePr>
          <p:cNvPr id="8" name="Table 7">
            <a:extLst>
              <a:ext uri="{FF2B5EF4-FFF2-40B4-BE49-F238E27FC236}">
                <a16:creationId xmlns:a16="http://schemas.microsoft.com/office/drawing/2014/main" id="{57677AF9-BFB2-48A4-9E2E-877B09A47AAC}"/>
              </a:ext>
            </a:extLst>
          </p:cNvPr>
          <p:cNvGraphicFramePr>
            <a:graphicFrameLocks noGrp="1"/>
          </p:cNvGraphicFramePr>
          <p:nvPr/>
        </p:nvGraphicFramePr>
        <p:xfrm>
          <a:off x="304800" y="838200"/>
          <a:ext cx="8382000" cy="3108325"/>
        </p:xfrm>
        <a:graphic>
          <a:graphicData uri="http://schemas.openxmlformats.org/drawingml/2006/table">
            <a:tbl>
              <a:tblPr firstRow="1" bandRow="1">
                <a:tableStyleId>{5C22544A-7EE6-4342-B048-85BDC9FD1C3A}</a:tableStyleId>
              </a:tblPr>
              <a:tblGrid>
                <a:gridCol w="2230755">
                  <a:extLst>
                    <a:ext uri="{9D8B030D-6E8A-4147-A177-3AD203B41FA5}">
                      <a16:colId xmlns:a16="http://schemas.microsoft.com/office/drawing/2014/main" val="20000"/>
                    </a:ext>
                  </a:extLst>
                </a:gridCol>
                <a:gridCol w="1344549">
                  <a:extLst>
                    <a:ext uri="{9D8B030D-6E8A-4147-A177-3AD203B41FA5}">
                      <a16:colId xmlns:a16="http://schemas.microsoft.com/office/drawing/2014/main" val="20001"/>
                    </a:ext>
                  </a:extLst>
                </a:gridCol>
                <a:gridCol w="4806696">
                  <a:extLst>
                    <a:ext uri="{9D8B030D-6E8A-4147-A177-3AD203B41FA5}">
                      <a16:colId xmlns:a16="http://schemas.microsoft.com/office/drawing/2014/main" val="20002"/>
                    </a:ext>
                  </a:extLst>
                </a:gridCol>
              </a:tblGrid>
              <a:tr h="822792">
                <a:tc>
                  <a:txBody>
                    <a:bodyPr/>
                    <a:lstStyle/>
                    <a:p>
                      <a:pPr algn="ctr"/>
                      <a:r>
                        <a:rPr lang="en-US" sz="2400" dirty="0">
                          <a:solidFill>
                            <a:schemeClr val="tx1"/>
                          </a:solidFill>
                        </a:rPr>
                        <a:t>Shell </a:t>
                      </a:r>
                    </a:p>
                    <a:p>
                      <a:pPr algn="ctr"/>
                      <a:r>
                        <a:rPr lang="en-US" sz="2400" dirty="0">
                          <a:solidFill>
                            <a:schemeClr val="tx1"/>
                          </a:solidFill>
                        </a:rPr>
                        <a:t>Number</a:t>
                      </a:r>
                    </a:p>
                  </a:txBody>
                  <a:tcPr marT="45711" marB="4571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Volume</a:t>
                      </a:r>
                    </a:p>
                  </a:txBody>
                  <a:tcPr marT="45711" marB="4571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Size relative to next lower shell</a:t>
                      </a:r>
                    </a:p>
                  </a:txBody>
                  <a:tcPr marT="45711" marB="4571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57107">
                <a:tc>
                  <a:txBody>
                    <a:bodyPr/>
                    <a:lstStyle/>
                    <a:p>
                      <a:pPr algn="ctr"/>
                      <a:r>
                        <a:rPr lang="en-US" sz="2400" dirty="0"/>
                        <a:t>1</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t>1.2</a:t>
                      </a:r>
                      <a:r>
                        <a:rPr lang="en-US" sz="2400" baseline="0" dirty="0"/>
                        <a:t> </a:t>
                      </a:r>
                      <a:r>
                        <a:rPr lang="en-US" sz="2400" baseline="0" dirty="0" err="1"/>
                        <a:t>mL</a:t>
                      </a:r>
                      <a:endParaRPr lang="en-US" sz="24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7107">
                <a:tc>
                  <a:txBody>
                    <a:bodyPr/>
                    <a:lstStyle/>
                    <a:p>
                      <a:pPr algn="ctr"/>
                      <a:r>
                        <a:rPr lang="en-US" sz="2400" dirty="0"/>
                        <a:t>2</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t>2.4</a:t>
                      </a:r>
                      <a:r>
                        <a:rPr lang="en-US" sz="2400" baseline="0" dirty="0"/>
                        <a:t> </a:t>
                      </a:r>
                      <a:r>
                        <a:rPr lang="en-US" sz="2400" baseline="0" dirty="0" err="1"/>
                        <a:t>mL</a:t>
                      </a:r>
                      <a:endParaRPr lang="en-US" sz="24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t>2 times greater than #1</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57107">
                <a:tc>
                  <a:txBody>
                    <a:bodyPr/>
                    <a:lstStyle/>
                    <a:p>
                      <a:pPr algn="ctr"/>
                      <a:r>
                        <a:rPr lang="en-US" sz="2400" dirty="0"/>
                        <a:t>3</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t>3.3 </a:t>
                      </a:r>
                      <a:r>
                        <a:rPr lang="en-US" sz="2400" dirty="0" err="1"/>
                        <a:t>mL</a:t>
                      </a:r>
                      <a:endParaRPr lang="en-US" sz="24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t>1.375 times greater than #2</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57107">
                <a:tc>
                  <a:txBody>
                    <a:bodyPr/>
                    <a:lstStyle/>
                    <a:p>
                      <a:pPr algn="ctr"/>
                      <a:r>
                        <a:rPr lang="en-US" sz="2400" dirty="0"/>
                        <a:t>4</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t>3.9 </a:t>
                      </a:r>
                      <a:r>
                        <a:rPr lang="en-US" sz="2400" dirty="0" err="1"/>
                        <a:t>mL</a:t>
                      </a:r>
                      <a:endParaRPr lang="en-US" sz="24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57107">
                <a:tc>
                  <a:txBody>
                    <a:bodyPr/>
                    <a:lstStyle/>
                    <a:p>
                      <a:pPr algn="ctr"/>
                      <a:r>
                        <a:rPr lang="en-US" sz="2400" dirty="0"/>
                        <a:t>5</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t>4.6 </a:t>
                      </a:r>
                      <a:r>
                        <a:rPr lang="en-US" sz="2400" dirty="0" err="1"/>
                        <a:t>mL</a:t>
                      </a:r>
                      <a:endParaRPr lang="en-US" sz="24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81955" name="TextBox 8">
            <a:extLst>
              <a:ext uri="{FF2B5EF4-FFF2-40B4-BE49-F238E27FC236}">
                <a16:creationId xmlns:a16="http://schemas.microsoft.com/office/drawing/2014/main" id="{D21A4982-665D-4C41-BC7F-B0203301793D}"/>
              </a:ext>
            </a:extLst>
          </p:cNvPr>
          <p:cNvSpPr txBox="1">
            <a:spLocks noChangeArrowheads="1"/>
          </p:cNvSpPr>
          <p:nvPr/>
        </p:nvSpPr>
        <p:spPr bwMode="auto">
          <a:xfrm>
            <a:off x="381000" y="4191000"/>
            <a:ext cx="8534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q"/>
            </a:pPr>
            <a:r>
              <a:rPr lang="en-US" altLang="en-US" sz="2400"/>
              <a:t>Finish the table above.</a:t>
            </a:r>
          </a:p>
          <a:p>
            <a:pPr eaLnBrk="1" hangingPunct="1">
              <a:buFont typeface="Wingdings" panose="05000000000000000000" pitchFamily="2" charset="2"/>
              <a:buChar char="q"/>
            </a:pPr>
            <a:endParaRPr lang="en-US" altLang="en-US" sz="2400"/>
          </a:p>
          <a:p>
            <a:pPr eaLnBrk="1" hangingPunct="1">
              <a:buFont typeface="Wingdings" panose="05000000000000000000" pitchFamily="2" charset="2"/>
              <a:buChar char="q"/>
            </a:pPr>
            <a:r>
              <a:rPr lang="en-US" altLang="en-US" sz="2400"/>
              <a:t>Complete a similar table for your shell sample.</a:t>
            </a:r>
          </a:p>
          <a:p>
            <a:pPr eaLnBrk="1" hangingPunct="1"/>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C2FAA552-CDC5-4FAD-AC3F-6BBCB26865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5F03AA-6749-4235-A063-B754494C0883}" type="slidenum">
              <a:rPr lang="en-US" altLang="en-US"/>
              <a:pPr eaLnBrk="1" hangingPunct="1"/>
              <a:t>8</a:t>
            </a:fld>
            <a:endParaRPr lang="en-US" altLang="en-US"/>
          </a:p>
        </p:txBody>
      </p:sp>
      <p:sp>
        <p:nvSpPr>
          <p:cNvPr id="9219" name="Rectangle 2">
            <a:extLst>
              <a:ext uri="{FF2B5EF4-FFF2-40B4-BE49-F238E27FC236}">
                <a16:creationId xmlns:a16="http://schemas.microsoft.com/office/drawing/2014/main" id="{33ACEBD4-4131-4F9B-B580-962213ED2207}"/>
              </a:ext>
            </a:extLst>
          </p:cNvPr>
          <p:cNvSpPr>
            <a:spLocks noGrp="1" noChangeArrowheads="1"/>
          </p:cNvSpPr>
          <p:nvPr>
            <p:ph type="title"/>
          </p:nvPr>
        </p:nvSpPr>
        <p:spPr>
          <a:xfrm>
            <a:off x="457200" y="0"/>
            <a:ext cx="8229600" cy="533400"/>
          </a:xfrm>
          <a:solidFill>
            <a:srgbClr val="E04EBA"/>
          </a:solidFill>
          <a:ln w="38100">
            <a:solidFill>
              <a:schemeClr val="tx1"/>
            </a:solidFill>
            <a:miter lim="800000"/>
            <a:headEnd/>
            <a:tailEnd/>
          </a:ln>
        </p:spPr>
        <p:txBody>
          <a:bodyPr/>
          <a:lstStyle/>
          <a:p>
            <a:pPr eaLnBrk="1" hangingPunct="1"/>
            <a:r>
              <a:rPr lang="en-US" altLang="en-US" sz="3200" b="1"/>
              <a:t>Exercise 1: What is its mass?</a:t>
            </a:r>
          </a:p>
        </p:txBody>
      </p:sp>
      <p:sp>
        <p:nvSpPr>
          <p:cNvPr id="2" name="Rectangle 3">
            <a:extLst>
              <a:ext uri="{FF2B5EF4-FFF2-40B4-BE49-F238E27FC236}">
                <a16:creationId xmlns:a16="http://schemas.microsoft.com/office/drawing/2014/main" id="{C36BC15A-8746-4C50-97F5-35E2E4F84D39}"/>
              </a:ext>
            </a:extLst>
          </p:cNvPr>
          <p:cNvSpPr>
            <a:spLocks noGrp="1" noChangeArrowheads="1"/>
          </p:cNvSpPr>
          <p:nvPr>
            <p:ph type="body" idx="1"/>
          </p:nvPr>
        </p:nvSpPr>
        <p:spPr>
          <a:xfrm>
            <a:off x="152400" y="533400"/>
            <a:ext cx="8763000" cy="5486400"/>
          </a:xfrm>
        </p:spPr>
        <p:txBody>
          <a:bodyPr/>
          <a:lstStyle/>
          <a:p>
            <a:pPr eaLnBrk="1" hangingPunct="1">
              <a:lnSpc>
                <a:spcPct val="90000"/>
              </a:lnSpc>
              <a:buFont typeface="Wingdings" pitchFamily="2" charset="2"/>
              <a:buChar char="q"/>
              <a:defRPr/>
            </a:pPr>
            <a:r>
              <a:rPr lang="en-US" sz="2400" b="1" dirty="0"/>
              <a:t> The </a:t>
            </a:r>
            <a:r>
              <a:rPr lang="en-US" sz="2400" b="1" dirty="0">
                <a:solidFill>
                  <a:srgbClr val="E04EBA"/>
                </a:solidFill>
              </a:rPr>
              <a:t>MASS </a:t>
            </a:r>
            <a:r>
              <a:rPr lang="en-US" sz="2400" b="1" dirty="0"/>
              <a:t>of an object is a measure of how much </a:t>
            </a:r>
            <a:r>
              <a:rPr lang="en-US" sz="2400" b="1" dirty="0">
                <a:solidFill>
                  <a:srgbClr val="E04EBA"/>
                </a:solidFill>
              </a:rPr>
              <a:t>matter </a:t>
            </a:r>
            <a:r>
              <a:rPr lang="en-US" sz="2400" b="1" dirty="0"/>
              <a:t>is present in the object. </a:t>
            </a:r>
          </a:p>
          <a:p>
            <a:pPr eaLnBrk="1" hangingPunct="1">
              <a:buFont typeface="Wingdings" pitchFamily="2" charset="2"/>
              <a:buChar char="q"/>
              <a:defRPr/>
            </a:pPr>
            <a:r>
              <a:rPr lang="en-US" sz="2400" b="1" dirty="0"/>
              <a:t>One way to measure mass is by measuring how strongly a body resists changes in </a:t>
            </a:r>
            <a:r>
              <a:rPr lang="en-US" sz="2400" b="1" dirty="0">
                <a:solidFill>
                  <a:srgbClr val="E04EBA"/>
                </a:solidFill>
              </a:rPr>
              <a:t>velocity</a:t>
            </a:r>
            <a:r>
              <a:rPr lang="en-US" sz="2400" b="1" dirty="0"/>
              <a:t> (speed &amp; direction). The more massive a body, the more difficult to make the body move faster, slower, or change direction. </a:t>
            </a:r>
          </a:p>
          <a:p>
            <a:pPr lvl="1" eaLnBrk="1" hangingPunct="1">
              <a:buFont typeface="Wingdings" pitchFamily="2" charset="2"/>
              <a:buChar char="q"/>
              <a:defRPr/>
            </a:pPr>
            <a:r>
              <a:rPr lang="en-US" sz="2400" b="1" dirty="0">
                <a:ea typeface="+mn-ea"/>
                <a:cs typeface="+mn-cs"/>
              </a:rPr>
              <a:t>For instance, it is easier to push an empty shopping cart than a full one. Test this the next time you go to the grocery store.  </a:t>
            </a:r>
          </a:p>
          <a:p>
            <a:pPr eaLnBrk="1" hangingPunct="1">
              <a:buFont typeface="Wingdings" pitchFamily="2" charset="2"/>
              <a:buChar char="q"/>
              <a:defRPr/>
            </a:pPr>
            <a:r>
              <a:rPr lang="en-US" sz="2400" b="1" dirty="0">
                <a:solidFill>
                  <a:srgbClr val="E04EBA"/>
                </a:solidFill>
              </a:rPr>
              <a:t>Acceleration</a:t>
            </a:r>
            <a:r>
              <a:rPr lang="en-US" sz="2400" b="1" dirty="0"/>
              <a:t> is the rate at which a body’s velocity changes.   If a body’s velocity is changing, then we say that the body is </a:t>
            </a:r>
            <a:r>
              <a:rPr lang="en-US" sz="2400" b="1" dirty="0">
                <a:solidFill>
                  <a:srgbClr val="E04EBA"/>
                </a:solidFill>
              </a:rPr>
              <a:t>accelerating</a:t>
            </a:r>
            <a:r>
              <a:rPr lang="en-US" sz="2400" b="1" dirty="0"/>
              <a:t>.  So, we can rephrase our previous statement about changes in velocity in terms of acceleration.  </a:t>
            </a:r>
          </a:p>
          <a:p>
            <a:pPr eaLnBrk="1" hangingPunct="1">
              <a:buFont typeface="Wingdings" pitchFamily="2" charset="2"/>
              <a:buChar char="q"/>
              <a:defRPr/>
            </a:pPr>
            <a:r>
              <a:rPr lang="en-US" sz="2400" b="1" dirty="0"/>
              <a:t>The more massive an object, the more difficult it is to accelerate!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Slide Number Placeholder 5">
            <a:extLst>
              <a:ext uri="{FF2B5EF4-FFF2-40B4-BE49-F238E27FC236}">
                <a16:creationId xmlns:a16="http://schemas.microsoft.com/office/drawing/2014/main" id="{37DC5684-63A3-4D44-9D8B-713960C56E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3FC90F-DA14-49F9-9C35-0A093A8CB12D}" type="slidenum">
              <a:rPr lang="en-US" altLang="en-US">
                <a:solidFill>
                  <a:schemeClr val="bg1"/>
                </a:solidFill>
              </a:rPr>
              <a:pPr eaLnBrk="1" hangingPunct="1"/>
              <a:t>80</a:t>
            </a:fld>
            <a:endParaRPr lang="en-US" altLang="en-US">
              <a:solidFill>
                <a:schemeClr val="bg1"/>
              </a:solidFill>
            </a:endParaRPr>
          </a:p>
        </p:txBody>
      </p:sp>
      <p:sp>
        <p:nvSpPr>
          <p:cNvPr id="82947" name="Rectangle 2">
            <a:extLst>
              <a:ext uri="{FF2B5EF4-FFF2-40B4-BE49-F238E27FC236}">
                <a16:creationId xmlns:a16="http://schemas.microsoft.com/office/drawing/2014/main" id="{F9EBE42D-B064-4A3A-8A14-8A140F450A68}"/>
              </a:ext>
            </a:extLst>
          </p:cNvPr>
          <p:cNvSpPr>
            <a:spLocks noGrp="1" noChangeArrowheads="1"/>
          </p:cNvSpPr>
          <p:nvPr>
            <p:ph type="title"/>
          </p:nvPr>
        </p:nvSpPr>
        <p:spPr>
          <a:xfrm>
            <a:off x="152400" y="0"/>
            <a:ext cx="8839200" cy="533400"/>
          </a:xfrm>
          <a:solidFill>
            <a:srgbClr val="FFC000"/>
          </a:solidFill>
          <a:ln w="38100">
            <a:solidFill>
              <a:schemeClr val="tx1"/>
            </a:solidFill>
            <a:miter lim="800000"/>
            <a:headEnd/>
            <a:tailEnd/>
          </a:ln>
        </p:spPr>
        <p:txBody>
          <a:bodyPr/>
          <a:lstStyle/>
          <a:p>
            <a:r>
              <a:rPr lang="en-US" altLang="en-US" sz="3200" b="1"/>
              <a:t>Exercise 2c</a:t>
            </a:r>
            <a:r>
              <a:rPr lang="en-US" altLang="en-US" sz="3200"/>
              <a:t>. </a:t>
            </a:r>
            <a:r>
              <a:rPr lang="en-US" altLang="en-US" sz="3200" b="1"/>
              <a:t>Supersolver Questions</a:t>
            </a:r>
            <a:endParaRPr lang="en-US" altLang="en-US" sz="3200"/>
          </a:p>
        </p:txBody>
      </p:sp>
      <p:sp>
        <p:nvSpPr>
          <p:cNvPr id="82948" name="Rectangle 3">
            <a:extLst>
              <a:ext uri="{FF2B5EF4-FFF2-40B4-BE49-F238E27FC236}">
                <a16:creationId xmlns:a16="http://schemas.microsoft.com/office/drawing/2014/main" id="{A0FA8048-08E7-47F8-BA2E-1F4DAEED1091}"/>
              </a:ext>
            </a:extLst>
          </p:cNvPr>
          <p:cNvSpPr>
            <a:spLocks noGrp="1" noChangeArrowheads="1"/>
          </p:cNvSpPr>
          <p:nvPr>
            <p:ph type="body" idx="1"/>
          </p:nvPr>
        </p:nvSpPr>
        <p:spPr>
          <a:xfrm>
            <a:off x="228600" y="533400"/>
            <a:ext cx="8763000" cy="5410200"/>
          </a:xfrm>
        </p:spPr>
        <p:txBody>
          <a:bodyPr/>
          <a:lstStyle/>
          <a:p>
            <a:pPr>
              <a:buFont typeface="Wingdings" panose="05000000000000000000" pitchFamily="2" charset="2"/>
              <a:buChar char="q"/>
            </a:pPr>
            <a:r>
              <a:rPr lang="en-US" altLang="en-US" sz="2400" b="1"/>
              <a:t> Q8. The sponge is a filter-feeder: it circulates water through an internal cavity to obtain oxygen and gather food particles (bacteria and dead organic matter) on its collar cells. Wastes are also eliminated, as the beating of flagella generates the flow of water through the sponge’s central cavity. What volume of water does a filter-feeding sponge cycle through its cavity per day if its flagella create a current flow of 75 liters of water/ hr?</a:t>
            </a:r>
          </a:p>
          <a:p>
            <a:pPr>
              <a:buFont typeface="Wingdings" panose="05000000000000000000" pitchFamily="2" charset="2"/>
              <a:buChar char="q"/>
            </a:pPr>
            <a:endParaRPr lang="en-US" altLang="en-US" sz="1800" b="1"/>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r>
              <a:rPr lang="en-US" altLang="en-US" sz="1800" b="1"/>
              <a:t>Q9. Since the typical sponge pumps a volume of water per minute equal to about  5 times its body volume, what is the volume of the sponge under Q8?</a:t>
            </a:r>
          </a:p>
          <a:p>
            <a:pPr>
              <a:buFont typeface="Wingdings" panose="05000000000000000000" pitchFamily="2" charset="2"/>
              <a:buChar char="q"/>
            </a:pPr>
            <a:r>
              <a:rPr lang="en-US" altLang="en-US" sz="1800"/>
              <a:t> For animation of sponge feeding, click </a:t>
            </a:r>
            <a:r>
              <a:rPr lang="en-US" altLang="en-US" sz="1800" b="1">
                <a:hlinkClick r:id="rId2"/>
              </a:rPr>
              <a:t>HERE</a:t>
            </a:r>
            <a:r>
              <a:rPr lang="en-US" altLang="en-US" sz="1800"/>
              <a:t>. </a:t>
            </a:r>
          </a:p>
        </p:txBody>
      </p:sp>
      <p:pic>
        <p:nvPicPr>
          <p:cNvPr id="82949" name="Picture 7">
            <a:extLst>
              <a:ext uri="{FF2B5EF4-FFF2-40B4-BE49-F238E27FC236}">
                <a16:creationId xmlns:a16="http://schemas.microsoft.com/office/drawing/2014/main" id="{12F96575-8D68-4124-89D7-039911739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96240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8">
            <a:extLst>
              <a:ext uri="{FF2B5EF4-FFF2-40B4-BE49-F238E27FC236}">
                <a16:creationId xmlns:a16="http://schemas.microsoft.com/office/drawing/2014/main" id="{7004026E-AA8C-483A-8361-101D79F74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343400"/>
            <a:ext cx="28733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Slide Number Placeholder 5">
            <a:extLst>
              <a:ext uri="{FF2B5EF4-FFF2-40B4-BE49-F238E27FC236}">
                <a16:creationId xmlns:a16="http://schemas.microsoft.com/office/drawing/2014/main" id="{31A4111C-F3B8-483F-BA7E-26D202C7AB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65BFD3-B5DD-4264-9467-E05DCBB528A5}" type="slidenum">
              <a:rPr lang="en-US" altLang="en-US">
                <a:solidFill>
                  <a:schemeClr val="bg1"/>
                </a:solidFill>
              </a:rPr>
              <a:pPr eaLnBrk="1" hangingPunct="1"/>
              <a:t>81</a:t>
            </a:fld>
            <a:endParaRPr lang="en-US" altLang="en-US">
              <a:solidFill>
                <a:schemeClr val="bg1"/>
              </a:solidFill>
            </a:endParaRPr>
          </a:p>
        </p:txBody>
      </p:sp>
      <p:sp>
        <p:nvSpPr>
          <p:cNvPr id="83971" name="Rectangle 2">
            <a:extLst>
              <a:ext uri="{FF2B5EF4-FFF2-40B4-BE49-F238E27FC236}">
                <a16:creationId xmlns:a16="http://schemas.microsoft.com/office/drawing/2014/main" id="{2C69246F-4E9D-4FEF-B8E0-9C6170092AED}"/>
              </a:ext>
            </a:extLst>
          </p:cNvPr>
          <p:cNvSpPr>
            <a:spLocks noGrp="1" noChangeArrowheads="1"/>
          </p:cNvSpPr>
          <p:nvPr>
            <p:ph type="title"/>
          </p:nvPr>
        </p:nvSpPr>
        <p:spPr>
          <a:xfrm>
            <a:off x="152400" y="0"/>
            <a:ext cx="8839200" cy="533400"/>
          </a:xfrm>
          <a:solidFill>
            <a:srgbClr val="FFC000"/>
          </a:solidFill>
          <a:ln w="38100">
            <a:solidFill>
              <a:schemeClr val="tx1"/>
            </a:solidFill>
            <a:miter lim="800000"/>
            <a:headEnd/>
            <a:tailEnd/>
          </a:ln>
        </p:spPr>
        <p:txBody>
          <a:bodyPr/>
          <a:lstStyle/>
          <a:p>
            <a:r>
              <a:rPr lang="en-US" altLang="en-US" sz="3200" b="1"/>
              <a:t>Exercise 2c</a:t>
            </a:r>
            <a:r>
              <a:rPr lang="en-US" altLang="en-US" sz="3200"/>
              <a:t>. </a:t>
            </a:r>
            <a:r>
              <a:rPr lang="en-US" altLang="en-US" sz="3200" b="1"/>
              <a:t>Supersolver Questions</a:t>
            </a:r>
            <a:endParaRPr lang="en-US" altLang="en-US" sz="3200"/>
          </a:p>
        </p:txBody>
      </p:sp>
      <p:sp>
        <p:nvSpPr>
          <p:cNvPr id="83972" name="Rectangle 3">
            <a:extLst>
              <a:ext uri="{FF2B5EF4-FFF2-40B4-BE49-F238E27FC236}">
                <a16:creationId xmlns:a16="http://schemas.microsoft.com/office/drawing/2014/main" id="{EF2910AB-B0AA-4402-90AA-870112F7BB3B}"/>
              </a:ext>
            </a:extLst>
          </p:cNvPr>
          <p:cNvSpPr>
            <a:spLocks noGrp="1" noChangeArrowheads="1"/>
          </p:cNvSpPr>
          <p:nvPr>
            <p:ph type="body" idx="1"/>
          </p:nvPr>
        </p:nvSpPr>
        <p:spPr>
          <a:xfrm>
            <a:off x="228600" y="533400"/>
            <a:ext cx="8763000" cy="5410200"/>
          </a:xfrm>
        </p:spPr>
        <p:txBody>
          <a:bodyPr/>
          <a:lstStyle/>
          <a:p>
            <a:pPr>
              <a:buFont typeface="Wingdings" panose="05000000000000000000" pitchFamily="2" charset="2"/>
              <a:buChar char="q"/>
            </a:pPr>
            <a:r>
              <a:rPr lang="en-US" altLang="en-US" sz="2400" b="1"/>
              <a:t>Q9. Since the typical sponge pumps a volume of water per minute equal to about  5 times its body volume, what is the volume of the sponge under Q8?</a:t>
            </a:r>
          </a:p>
          <a:p>
            <a:pPr>
              <a:buFont typeface="Wingdings" panose="05000000000000000000" pitchFamily="2" charset="2"/>
              <a:buChar char="q"/>
            </a:pPr>
            <a:r>
              <a:rPr lang="en-US" altLang="en-US" sz="2400"/>
              <a:t> For animation of sponge feeding, click </a:t>
            </a:r>
            <a:r>
              <a:rPr lang="en-US" altLang="en-US" sz="2400" b="1">
                <a:hlinkClick r:id="rId2"/>
              </a:rPr>
              <a:t>HERE</a:t>
            </a:r>
            <a:r>
              <a:rPr lang="en-US" altLang="en-US" sz="2400"/>
              <a:t>. </a:t>
            </a:r>
          </a:p>
        </p:txBody>
      </p:sp>
      <p:pic>
        <p:nvPicPr>
          <p:cNvPr id="83973" name="Picture 7">
            <a:extLst>
              <a:ext uri="{FF2B5EF4-FFF2-40B4-BE49-F238E27FC236}">
                <a16:creationId xmlns:a16="http://schemas.microsoft.com/office/drawing/2014/main" id="{8250608D-61B8-4082-A51F-AD0FBE898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9080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8">
            <a:extLst>
              <a:ext uri="{FF2B5EF4-FFF2-40B4-BE49-F238E27FC236}">
                <a16:creationId xmlns:a16="http://schemas.microsoft.com/office/drawing/2014/main" id="{7B4208B1-1289-43DF-8FAD-92F162B81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743200"/>
            <a:ext cx="28733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Slide Number Placeholder 5">
            <a:extLst>
              <a:ext uri="{FF2B5EF4-FFF2-40B4-BE49-F238E27FC236}">
                <a16:creationId xmlns:a16="http://schemas.microsoft.com/office/drawing/2014/main" id="{59EF4CC8-1BF3-41DA-99F4-FB39656DD13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9FD995-4AED-4BBA-9BB0-6C14BB68CC22}" type="slidenum">
              <a:rPr lang="en-US" altLang="en-US">
                <a:solidFill>
                  <a:schemeClr val="bg1"/>
                </a:solidFill>
              </a:rPr>
              <a:pPr eaLnBrk="1" hangingPunct="1"/>
              <a:t>82</a:t>
            </a:fld>
            <a:endParaRPr lang="en-US" altLang="en-US">
              <a:solidFill>
                <a:schemeClr val="bg1"/>
              </a:solidFill>
            </a:endParaRPr>
          </a:p>
        </p:txBody>
      </p:sp>
      <p:sp>
        <p:nvSpPr>
          <p:cNvPr id="84995" name="Rectangle 2">
            <a:extLst>
              <a:ext uri="{FF2B5EF4-FFF2-40B4-BE49-F238E27FC236}">
                <a16:creationId xmlns:a16="http://schemas.microsoft.com/office/drawing/2014/main" id="{8FE4879F-092B-4692-BCDC-68DE1C47FEBC}"/>
              </a:ext>
            </a:extLst>
          </p:cNvPr>
          <p:cNvSpPr>
            <a:spLocks noGrp="1" noChangeArrowheads="1"/>
          </p:cNvSpPr>
          <p:nvPr>
            <p:ph type="title"/>
          </p:nvPr>
        </p:nvSpPr>
        <p:spPr>
          <a:xfrm>
            <a:off x="152400" y="0"/>
            <a:ext cx="8839200" cy="533400"/>
          </a:xfrm>
          <a:solidFill>
            <a:srgbClr val="FFC000"/>
          </a:solidFill>
          <a:ln w="38100">
            <a:solidFill>
              <a:schemeClr val="tx1"/>
            </a:solidFill>
            <a:miter lim="800000"/>
            <a:headEnd/>
            <a:tailEnd/>
          </a:ln>
        </p:spPr>
        <p:txBody>
          <a:bodyPr/>
          <a:lstStyle/>
          <a:p>
            <a:r>
              <a:rPr lang="en-US" altLang="en-US" sz="3200" b="1"/>
              <a:t>Exercise 2c</a:t>
            </a:r>
            <a:r>
              <a:rPr lang="en-US" altLang="en-US" sz="3200"/>
              <a:t>. </a:t>
            </a:r>
            <a:r>
              <a:rPr lang="en-US" altLang="en-US" sz="3200" b="1"/>
              <a:t>Supersolver Questions</a:t>
            </a:r>
            <a:endParaRPr lang="en-US" altLang="en-US" sz="3200"/>
          </a:p>
        </p:txBody>
      </p:sp>
      <p:sp>
        <p:nvSpPr>
          <p:cNvPr id="84996" name="Rectangle 3">
            <a:extLst>
              <a:ext uri="{FF2B5EF4-FFF2-40B4-BE49-F238E27FC236}">
                <a16:creationId xmlns:a16="http://schemas.microsoft.com/office/drawing/2014/main" id="{374D803D-4660-42B9-9F80-6809D7C5C1E9}"/>
              </a:ext>
            </a:extLst>
          </p:cNvPr>
          <p:cNvSpPr>
            <a:spLocks noGrp="1" noChangeArrowheads="1"/>
          </p:cNvSpPr>
          <p:nvPr>
            <p:ph type="body" idx="1"/>
          </p:nvPr>
        </p:nvSpPr>
        <p:spPr>
          <a:xfrm>
            <a:off x="228600" y="533400"/>
            <a:ext cx="8763000" cy="5410200"/>
          </a:xfrm>
        </p:spPr>
        <p:txBody>
          <a:bodyPr/>
          <a:lstStyle/>
          <a:p>
            <a:r>
              <a:rPr lang="en-US" altLang="en-US" sz="2400" b="1"/>
              <a:t>Q10. The sea anemone pumps water into its body to assume its feeding form, see figure a). When it is frightened by a predator, it contracts strong longitudinal muscles and flattens to the form shown in figure b. If the anemone contracted to 10% of the height of its feeding form, with no changes in diameter, what volume of water did this anemone force out?</a:t>
            </a:r>
          </a:p>
          <a:p>
            <a:pPr>
              <a:buFont typeface="Wingdings" panose="05000000000000000000" pitchFamily="2" charset="2"/>
              <a:buChar char="q"/>
            </a:pPr>
            <a:endParaRPr lang="en-US" altLang="en-US" sz="1800" b="1"/>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a:p>
            <a:r>
              <a:rPr lang="en-US" altLang="en-US" sz="1800" b="1"/>
              <a:t>Q11. </a:t>
            </a:r>
            <a:r>
              <a:rPr lang="en-US" altLang="en-US" sz="1800" b="1" i="1"/>
              <a:t>Volvox</a:t>
            </a:r>
            <a:r>
              <a:rPr lang="en-US" altLang="en-US" sz="1800" b="1"/>
              <a:t> is found in freshwater ponds, puddles, and ditches. It is a chlorophyte (algal protist) that forms spherical colonies.  a) What is the volume of the large </a:t>
            </a:r>
            <a:r>
              <a:rPr lang="en-US" altLang="en-US" sz="1800" b="1" i="1"/>
              <a:t>Volvox</a:t>
            </a:r>
            <a:r>
              <a:rPr lang="en-US" altLang="en-US" sz="1800" b="1"/>
              <a:t> “mother colony” in microliters? b) What is the volume, in microliters, of the “daughter colony”  indicated with a black bar across its diameter?  HINT: 1 micron = 1×10</a:t>
            </a:r>
            <a:r>
              <a:rPr lang="en-US" altLang="en-US" sz="1800" b="1" baseline="30000"/>
              <a:t>-6 </a:t>
            </a:r>
            <a:r>
              <a:rPr lang="en-US" altLang="en-US" sz="1800" b="1"/>
              <a:t>m, and 1 microliter (µl) = 1 mm</a:t>
            </a:r>
            <a:r>
              <a:rPr lang="en-US" altLang="en-US" sz="1800" b="1" baseline="30000"/>
              <a:t>3</a:t>
            </a:r>
            <a:r>
              <a:rPr lang="en-US" altLang="en-US" sz="1800" b="1"/>
              <a:t> = 1×10</a:t>
            </a:r>
            <a:r>
              <a:rPr lang="en-US" altLang="en-US" sz="1800" b="1" baseline="30000"/>
              <a:t>-9 </a:t>
            </a:r>
            <a:r>
              <a:rPr lang="en-US" altLang="en-US" sz="1800" b="1"/>
              <a:t>m</a:t>
            </a:r>
            <a:r>
              <a:rPr lang="en-US" altLang="en-US" sz="1800" b="1" baseline="30000"/>
              <a:t>3</a:t>
            </a:r>
            <a:r>
              <a:rPr lang="en-US" altLang="en-US" sz="1800"/>
              <a:t>.</a:t>
            </a:r>
          </a:p>
        </p:txBody>
      </p:sp>
      <p:pic>
        <p:nvPicPr>
          <p:cNvPr id="84997" name="Picture 6">
            <a:extLst>
              <a:ext uri="{FF2B5EF4-FFF2-40B4-BE49-F238E27FC236}">
                <a16:creationId xmlns:a16="http://schemas.microsoft.com/office/drawing/2014/main" id="{11B25EE8-FDBF-4AED-B54E-A443232A86C9}"/>
              </a:ext>
            </a:extLst>
          </p:cNvPr>
          <p:cNvPicPr preferRelativeResize="0">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657600"/>
            <a:ext cx="379412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9">
            <a:extLst>
              <a:ext uri="{FF2B5EF4-FFF2-40B4-BE49-F238E27FC236}">
                <a16:creationId xmlns:a16="http://schemas.microsoft.com/office/drawing/2014/main" id="{92BE86A8-0C58-44AC-B72A-0E5B9B209B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079625"/>
            <a:ext cx="1905000"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Slide Number Placeholder 5">
            <a:extLst>
              <a:ext uri="{FF2B5EF4-FFF2-40B4-BE49-F238E27FC236}">
                <a16:creationId xmlns:a16="http://schemas.microsoft.com/office/drawing/2014/main" id="{EC7D6E90-9AD9-4D2E-96B1-521D74E8DF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A7036F-6175-4237-85BD-64A9CFD91979}" type="slidenum">
              <a:rPr lang="en-US" altLang="en-US">
                <a:solidFill>
                  <a:schemeClr val="bg1"/>
                </a:solidFill>
              </a:rPr>
              <a:pPr eaLnBrk="1" hangingPunct="1"/>
              <a:t>83</a:t>
            </a:fld>
            <a:endParaRPr lang="en-US" altLang="en-US">
              <a:solidFill>
                <a:schemeClr val="bg1"/>
              </a:solidFill>
            </a:endParaRPr>
          </a:p>
        </p:txBody>
      </p:sp>
      <p:sp>
        <p:nvSpPr>
          <p:cNvPr id="86019" name="Rectangle 2">
            <a:extLst>
              <a:ext uri="{FF2B5EF4-FFF2-40B4-BE49-F238E27FC236}">
                <a16:creationId xmlns:a16="http://schemas.microsoft.com/office/drawing/2014/main" id="{87170D29-465B-4CCD-A678-E9E0F3B6B2E8}"/>
              </a:ext>
            </a:extLst>
          </p:cNvPr>
          <p:cNvSpPr>
            <a:spLocks noGrp="1" noChangeArrowheads="1"/>
          </p:cNvSpPr>
          <p:nvPr>
            <p:ph type="title"/>
          </p:nvPr>
        </p:nvSpPr>
        <p:spPr>
          <a:xfrm>
            <a:off x="152400" y="0"/>
            <a:ext cx="8839200" cy="533400"/>
          </a:xfrm>
          <a:solidFill>
            <a:srgbClr val="FFC000"/>
          </a:solidFill>
          <a:ln w="38100">
            <a:solidFill>
              <a:schemeClr val="tx1"/>
            </a:solidFill>
            <a:miter lim="800000"/>
            <a:headEnd/>
            <a:tailEnd/>
          </a:ln>
        </p:spPr>
        <p:txBody>
          <a:bodyPr/>
          <a:lstStyle/>
          <a:p>
            <a:r>
              <a:rPr lang="en-US" altLang="en-US" sz="3200" b="1"/>
              <a:t>Exercise 2c</a:t>
            </a:r>
            <a:r>
              <a:rPr lang="en-US" altLang="en-US" sz="3200"/>
              <a:t>. </a:t>
            </a:r>
            <a:r>
              <a:rPr lang="en-US" altLang="en-US" sz="3200" b="1"/>
              <a:t>Supersolver Questions</a:t>
            </a:r>
            <a:endParaRPr lang="en-US" altLang="en-US" sz="3200"/>
          </a:p>
        </p:txBody>
      </p:sp>
      <p:sp>
        <p:nvSpPr>
          <p:cNvPr id="86020" name="Rectangle 3">
            <a:extLst>
              <a:ext uri="{FF2B5EF4-FFF2-40B4-BE49-F238E27FC236}">
                <a16:creationId xmlns:a16="http://schemas.microsoft.com/office/drawing/2014/main" id="{3B336089-B7FF-4D97-9641-1DE1D5D554C5}"/>
              </a:ext>
            </a:extLst>
          </p:cNvPr>
          <p:cNvSpPr>
            <a:spLocks noGrp="1" noChangeArrowheads="1"/>
          </p:cNvSpPr>
          <p:nvPr>
            <p:ph type="body" idx="1"/>
          </p:nvPr>
        </p:nvSpPr>
        <p:spPr>
          <a:xfrm>
            <a:off x="228600" y="533400"/>
            <a:ext cx="8763000" cy="5410200"/>
          </a:xfrm>
        </p:spPr>
        <p:txBody>
          <a:bodyPr/>
          <a:lstStyle/>
          <a:p>
            <a:r>
              <a:rPr lang="en-US" altLang="en-US" sz="2400" b="1"/>
              <a:t>Q11. </a:t>
            </a:r>
            <a:r>
              <a:rPr lang="en-US" altLang="en-US" sz="2400" b="1" i="1"/>
              <a:t>Volvox</a:t>
            </a:r>
            <a:r>
              <a:rPr lang="en-US" altLang="en-US" sz="2400" b="1"/>
              <a:t> is found in freshwater ponds, puddles, and ditches. It is a chlorophyte (algal protist) that forms spherical colonies.  a) What is the volume of the large </a:t>
            </a:r>
            <a:r>
              <a:rPr lang="en-US" altLang="en-US" sz="2400" b="1" i="1"/>
              <a:t>Volvox</a:t>
            </a:r>
            <a:r>
              <a:rPr lang="en-US" altLang="en-US" sz="2400" b="1"/>
              <a:t> “mother colony” in microliters? b) What is the volume, in microliters, of the “daughter colony”  indicated with a black bar across its diameter?  HINT: 1 micron = 1×10</a:t>
            </a:r>
            <a:r>
              <a:rPr lang="en-US" altLang="en-US" sz="2400" b="1" baseline="30000"/>
              <a:t>-6 </a:t>
            </a:r>
            <a:r>
              <a:rPr lang="en-US" altLang="en-US" sz="2400" b="1"/>
              <a:t>m, and 1 microliter (µl) = 1 mm</a:t>
            </a:r>
            <a:r>
              <a:rPr lang="en-US" altLang="en-US" sz="2400" b="1" baseline="30000"/>
              <a:t>3</a:t>
            </a:r>
            <a:r>
              <a:rPr lang="en-US" altLang="en-US" sz="2400" b="1"/>
              <a:t> = 1×10</a:t>
            </a:r>
            <a:r>
              <a:rPr lang="en-US" altLang="en-US" sz="2400" b="1" baseline="30000"/>
              <a:t>-9 </a:t>
            </a:r>
            <a:r>
              <a:rPr lang="en-US" altLang="en-US" sz="2400" b="1"/>
              <a:t>m</a:t>
            </a:r>
            <a:r>
              <a:rPr lang="en-US" altLang="en-US" sz="2400" b="1" baseline="30000"/>
              <a:t>3</a:t>
            </a:r>
            <a:r>
              <a:rPr lang="en-US" altLang="en-US" sz="2400"/>
              <a:t>.</a:t>
            </a:r>
          </a:p>
        </p:txBody>
      </p:sp>
      <p:pic>
        <p:nvPicPr>
          <p:cNvPr id="86021" name="Picture 9">
            <a:extLst>
              <a:ext uri="{FF2B5EF4-FFF2-40B4-BE49-F238E27FC236}">
                <a16:creationId xmlns:a16="http://schemas.microsoft.com/office/drawing/2014/main" id="{753AD709-5D16-4CE4-890F-D4BCD0CDED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657600"/>
            <a:ext cx="19050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Slide Number Placeholder 5">
            <a:extLst>
              <a:ext uri="{FF2B5EF4-FFF2-40B4-BE49-F238E27FC236}">
                <a16:creationId xmlns:a16="http://schemas.microsoft.com/office/drawing/2014/main" id="{1EF1B298-F29B-4449-9693-DF7A88DF05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13DFEA-3513-41FA-94EE-9B114A4CC430}" type="slidenum">
              <a:rPr lang="en-US" altLang="en-US">
                <a:solidFill>
                  <a:schemeClr val="bg1"/>
                </a:solidFill>
              </a:rPr>
              <a:pPr eaLnBrk="1" hangingPunct="1"/>
              <a:t>84</a:t>
            </a:fld>
            <a:endParaRPr lang="en-US" altLang="en-US">
              <a:solidFill>
                <a:schemeClr val="bg1"/>
              </a:solidFill>
            </a:endParaRPr>
          </a:p>
        </p:txBody>
      </p:sp>
      <p:sp>
        <p:nvSpPr>
          <p:cNvPr id="87043" name="Rectangle 2">
            <a:extLst>
              <a:ext uri="{FF2B5EF4-FFF2-40B4-BE49-F238E27FC236}">
                <a16:creationId xmlns:a16="http://schemas.microsoft.com/office/drawing/2014/main" id="{FB212330-62CA-4552-838A-E80476DD8475}"/>
              </a:ext>
            </a:extLst>
          </p:cNvPr>
          <p:cNvSpPr>
            <a:spLocks noGrp="1" noChangeArrowheads="1"/>
          </p:cNvSpPr>
          <p:nvPr>
            <p:ph type="title"/>
          </p:nvPr>
        </p:nvSpPr>
        <p:spPr>
          <a:xfrm>
            <a:off x="152400" y="0"/>
            <a:ext cx="8839200" cy="533400"/>
          </a:xfrm>
          <a:solidFill>
            <a:srgbClr val="FFC000"/>
          </a:solidFill>
          <a:ln w="38100">
            <a:solidFill>
              <a:schemeClr val="tx1"/>
            </a:solidFill>
            <a:miter lim="800000"/>
            <a:headEnd/>
            <a:tailEnd/>
          </a:ln>
        </p:spPr>
        <p:txBody>
          <a:bodyPr/>
          <a:lstStyle/>
          <a:p>
            <a:r>
              <a:rPr lang="en-US" altLang="en-US" sz="3200" b="1"/>
              <a:t>Exercise 2c</a:t>
            </a:r>
            <a:r>
              <a:rPr lang="en-US" altLang="en-US" sz="3200"/>
              <a:t>. </a:t>
            </a:r>
            <a:r>
              <a:rPr lang="en-US" altLang="en-US" sz="3200" b="1"/>
              <a:t>Supersolver Questions</a:t>
            </a:r>
            <a:endParaRPr lang="en-US" altLang="en-US" sz="3200"/>
          </a:p>
        </p:txBody>
      </p:sp>
      <p:sp>
        <p:nvSpPr>
          <p:cNvPr id="87044" name="Rectangle 3">
            <a:extLst>
              <a:ext uri="{FF2B5EF4-FFF2-40B4-BE49-F238E27FC236}">
                <a16:creationId xmlns:a16="http://schemas.microsoft.com/office/drawing/2014/main" id="{CD56B1E5-AC4A-4A9E-9DA7-74A62CA98E10}"/>
              </a:ext>
            </a:extLst>
          </p:cNvPr>
          <p:cNvSpPr>
            <a:spLocks noGrp="1" noChangeArrowheads="1"/>
          </p:cNvSpPr>
          <p:nvPr>
            <p:ph type="body" idx="1"/>
          </p:nvPr>
        </p:nvSpPr>
        <p:spPr>
          <a:xfrm>
            <a:off x="228600" y="533400"/>
            <a:ext cx="8763000" cy="5410200"/>
          </a:xfrm>
        </p:spPr>
        <p:txBody>
          <a:bodyPr/>
          <a:lstStyle/>
          <a:p>
            <a:r>
              <a:rPr lang="en-US" altLang="en-US" sz="2400" b="1"/>
              <a:t>Q12. Clams use gills for gas exchange and in the collection of food particles, just as sponges pump water through collar cells. Researchers predict that clams at deeper depths will have much larger gills than individuals of the same species would have in shallow waters. Why might this be the case, and how could they quantitatively test this hypothesis a) in living specimens, and b) in collected specimens from which the gills have been dissected?</a:t>
            </a:r>
          </a:p>
          <a:p>
            <a:pPr>
              <a:buFont typeface="Wingdings" panose="05000000000000000000" pitchFamily="2" charset="2"/>
              <a:buChar char="q"/>
            </a:pPr>
            <a:endParaRPr lang="en-US" altLang="en-US" sz="1800" b="1"/>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endParaRPr lang="en-US" altLang="en-US" sz="1800"/>
          </a:p>
          <a:p>
            <a:pPr>
              <a:buFont typeface="Wingdings" panose="05000000000000000000" pitchFamily="2" charset="2"/>
              <a:buChar char="q"/>
            </a:pPr>
            <a:r>
              <a:rPr lang="en-US" altLang="en-US" sz="2400" b="1"/>
              <a:t>Answers to all “supersolver” questions are on the next slides!</a:t>
            </a:r>
          </a:p>
        </p:txBody>
      </p:sp>
      <p:pic>
        <p:nvPicPr>
          <p:cNvPr id="87045" name="Picture 7" descr="http://tbn2.google.com/images?q=tbn:FfwaKssDGi3f-M:http://www.discovery.com/exp/coralreef/gallery/drrp_image11.jpg">
            <a:hlinkClick r:id="rId2"/>
            <a:extLst>
              <a:ext uri="{FF2B5EF4-FFF2-40B4-BE49-F238E27FC236}">
                <a16:creationId xmlns:a16="http://schemas.microsoft.com/office/drawing/2014/main" id="{78D28E63-D891-4E20-9B26-A5649A69A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038600"/>
            <a:ext cx="1998663" cy="15954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7046" name="Picture 8">
            <a:extLst>
              <a:ext uri="{FF2B5EF4-FFF2-40B4-BE49-F238E27FC236}">
                <a16:creationId xmlns:a16="http://schemas.microsoft.com/office/drawing/2014/main" id="{AE3183ED-3CC2-4E2B-840E-C1797DDCD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657600"/>
            <a:ext cx="2913063" cy="21161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Slide Number Placeholder 5">
            <a:extLst>
              <a:ext uri="{FF2B5EF4-FFF2-40B4-BE49-F238E27FC236}">
                <a16:creationId xmlns:a16="http://schemas.microsoft.com/office/drawing/2014/main" id="{BF994B84-4003-44EA-A7DE-9E13C66EB3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D1F86F-FB0A-4CFE-B8A3-47D461A841DA}" type="slidenum">
              <a:rPr lang="en-US" altLang="en-US">
                <a:solidFill>
                  <a:schemeClr val="bg1"/>
                </a:solidFill>
              </a:rPr>
              <a:pPr eaLnBrk="1" hangingPunct="1"/>
              <a:t>85</a:t>
            </a:fld>
            <a:endParaRPr lang="en-US" altLang="en-US">
              <a:solidFill>
                <a:schemeClr val="bg1"/>
              </a:solidFill>
            </a:endParaRPr>
          </a:p>
        </p:txBody>
      </p:sp>
      <p:sp>
        <p:nvSpPr>
          <p:cNvPr id="88067" name="Rectangle 2">
            <a:extLst>
              <a:ext uri="{FF2B5EF4-FFF2-40B4-BE49-F238E27FC236}">
                <a16:creationId xmlns:a16="http://schemas.microsoft.com/office/drawing/2014/main" id="{2BC4F2B9-0DB6-4A8E-B2D3-1AC7369F8D7C}"/>
              </a:ext>
            </a:extLst>
          </p:cNvPr>
          <p:cNvSpPr>
            <a:spLocks noGrp="1" noChangeArrowheads="1"/>
          </p:cNvSpPr>
          <p:nvPr>
            <p:ph type="title"/>
          </p:nvPr>
        </p:nvSpPr>
        <p:spPr>
          <a:xfrm>
            <a:off x="152400" y="0"/>
            <a:ext cx="8839200" cy="533400"/>
          </a:xfrm>
          <a:solidFill>
            <a:srgbClr val="FFC000"/>
          </a:solidFill>
          <a:ln w="38100">
            <a:solidFill>
              <a:schemeClr val="tx1"/>
            </a:solidFill>
            <a:miter lim="800000"/>
            <a:headEnd/>
            <a:tailEnd/>
          </a:ln>
        </p:spPr>
        <p:txBody>
          <a:bodyPr/>
          <a:lstStyle/>
          <a:p>
            <a:r>
              <a:rPr lang="en-US" altLang="en-US" sz="2400" b="1"/>
              <a:t>Exercise 2c</a:t>
            </a:r>
            <a:r>
              <a:rPr lang="en-US" altLang="en-US" sz="2400"/>
              <a:t>. </a:t>
            </a:r>
            <a:r>
              <a:rPr lang="en-US" altLang="en-US" sz="2400" b="1"/>
              <a:t>Answers to Supersolver Questions</a:t>
            </a:r>
            <a:endParaRPr lang="en-US" altLang="en-US" sz="2400"/>
          </a:p>
        </p:txBody>
      </p:sp>
      <p:sp>
        <p:nvSpPr>
          <p:cNvPr id="41987" name="Rectangle 3">
            <a:extLst>
              <a:ext uri="{FF2B5EF4-FFF2-40B4-BE49-F238E27FC236}">
                <a16:creationId xmlns:a16="http://schemas.microsoft.com/office/drawing/2014/main" id="{E8B6955A-133E-4355-AE0F-950C7601457B}"/>
              </a:ext>
            </a:extLst>
          </p:cNvPr>
          <p:cNvSpPr>
            <a:spLocks noGrp="1" noChangeArrowheads="1"/>
          </p:cNvSpPr>
          <p:nvPr>
            <p:ph type="body" idx="1"/>
          </p:nvPr>
        </p:nvSpPr>
        <p:spPr>
          <a:xfrm>
            <a:off x="152400" y="685800"/>
            <a:ext cx="8763000" cy="5410200"/>
          </a:xfrm>
        </p:spPr>
        <p:txBody>
          <a:bodyPr/>
          <a:lstStyle/>
          <a:p>
            <a:pPr>
              <a:buFontTx/>
              <a:buNone/>
            </a:pPr>
            <a:r>
              <a:rPr lang="en-US" altLang="en-US" sz="2400" b="1"/>
              <a:t>Q8. What volume of water does a filter-feeding sponge cycle through its cavity per day if its flagella create a current flow of 75 liters of water/ hr? </a:t>
            </a:r>
          </a:p>
          <a:p>
            <a:pPr>
              <a:buFontTx/>
              <a:buNone/>
            </a:pPr>
            <a:r>
              <a:rPr lang="en-US" altLang="en-US" sz="2400">
                <a:solidFill>
                  <a:srgbClr val="FF6600"/>
                </a:solidFill>
              </a:rPr>
              <a:t>In a single day, the sponge would cycle 1800 liters (</a:t>
            </a:r>
            <a:r>
              <a:rPr lang="en-US" altLang="en-US" sz="2400" i="1">
                <a:solidFill>
                  <a:srgbClr val="FF6600"/>
                </a:solidFill>
              </a:rPr>
              <a:t>l</a:t>
            </a:r>
            <a:r>
              <a:rPr lang="en-US" altLang="en-US" sz="2400">
                <a:solidFill>
                  <a:srgbClr val="FF6600"/>
                </a:solidFill>
              </a:rPr>
              <a:t>) or 1.8 kiloliters (</a:t>
            </a:r>
            <a:r>
              <a:rPr lang="en-US" altLang="en-US" sz="2400" i="1">
                <a:solidFill>
                  <a:srgbClr val="FF6600"/>
                </a:solidFill>
              </a:rPr>
              <a:t>kl</a:t>
            </a:r>
            <a:r>
              <a:rPr lang="en-US" altLang="en-US" sz="2400">
                <a:solidFill>
                  <a:srgbClr val="FF6600"/>
                </a:solidFill>
              </a:rPr>
              <a:t>) through its cavity.</a:t>
            </a:r>
          </a:p>
          <a:p>
            <a:pPr>
              <a:buFontTx/>
              <a:buNone/>
            </a:pPr>
            <a:r>
              <a:rPr lang="en-US" altLang="en-US" sz="2400"/>
              <a:t> </a:t>
            </a:r>
          </a:p>
          <a:p>
            <a:pPr>
              <a:buFontTx/>
              <a:buNone/>
            </a:pPr>
            <a:r>
              <a:rPr lang="en-US" altLang="en-US" sz="2400" b="1"/>
              <a:t>Q9. Since the typical sponge pumps a volume of water per minute equal to about 5 times its body volume, what is the volume of the sponge under Q8?</a:t>
            </a:r>
            <a:endParaRPr lang="en-US" altLang="en-US" sz="2400"/>
          </a:p>
          <a:p>
            <a:pPr>
              <a:buFontTx/>
              <a:buNone/>
            </a:pPr>
            <a:r>
              <a:rPr lang="en-US" altLang="en-US" sz="2400">
                <a:solidFill>
                  <a:srgbClr val="FF6600"/>
                </a:solidFill>
              </a:rPr>
              <a:t>The volume of this sponge is 0.25 liters, or 250 cubic centimeters (</a:t>
            </a:r>
            <a:r>
              <a:rPr lang="en-US" altLang="en-US" sz="2400" i="1">
                <a:solidFill>
                  <a:srgbClr val="FF6600"/>
                </a:solidFill>
              </a:rPr>
              <a:t>cm</a:t>
            </a:r>
            <a:r>
              <a:rPr lang="en-US" altLang="en-US" sz="2400" i="1" baseline="30000">
                <a:solidFill>
                  <a:srgbClr val="FF6600"/>
                </a:solidFill>
              </a:rPr>
              <a:t>3</a:t>
            </a:r>
            <a:r>
              <a:rPr lang="en-US" altLang="en-US" sz="2400">
                <a:solidFill>
                  <a:srgbClr val="FF6600"/>
                </a:solidFill>
              </a:rPr>
              <a:t>).</a:t>
            </a:r>
          </a:p>
          <a:p>
            <a:pPr>
              <a:buFontTx/>
              <a:buNone/>
            </a:pPr>
            <a:endParaRPr lang="en-US" altLang="en-US" sz="2000"/>
          </a:p>
          <a:p>
            <a:pPr>
              <a:buFontTx/>
              <a:buNone/>
            </a:pPr>
            <a:r>
              <a:rPr lang="en-US" altLang="en-US" sz="2000" b="1"/>
              <a:t>Q10. What volume of water did the anemone force out? The anemone is a cylinder in shape with a height of 3.8 cm and a diameter of 4.25 cm</a:t>
            </a:r>
            <a:endParaRPr lang="en-US" altLang="en-US" sz="2000"/>
          </a:p>
          <a:p>
            <a:pPr>
              <a:buFontTx/>
              <a:buNone/>
            </a:pPr>
            <a:r>
              <a:rPr lang="en-US" altLang="en-US" sz="2000">
                <a:solidFill>
                  <a:srgbClr val="FF6600"/>
                </a:solidFill>
              </a:rPr>
              <a:t> The volume of a cylinder is </a:t>
            </a:r>
            <a:r>
              <a:rPr lang="en-US" altLang="en-US" sz="2000" i="1">
                <a:solidFill>
                  <a:srgbClr val="FF6600"/>
                </a:solidFill>
              </a:rPr>
              <a:t>V = </a:t>
            </a:r>
            <a:r>
              <a:rPr lang="el-GR" altLang="en-US" sz="2000" i="1">
                <a:solidFill>
                  <a:srgbClr val="FF6600"/>
                </a:solidFill>
              </a:rPr>
              <a:t>π</a:t>
            </a:r>
            <a:r>
              <a:rPr lang="en-US" altLang="en-US" sz="2000" i="1">
                <a:solidFill>
                  <a:srgbClr val="FF6600"/>
                </a:solidFill>
              </a:rPr>
              <a:t>r</a:t>
            </a:r>
            <a:r>
              <a:rPr lang="en-US" altLang="en-US" sz="2000" i="1" baseline="30000">
                <a:solidFill>
                  <a:srgbClr val="FF6600"/>
                </a:solidFill>
              </a:rPr>
              <a:t>2</a:t>
            </a:r>
            <a:r>
              <a:rPr lang="en-US" altLang="en-US" sz="2000" i="1">
                <a:solidFill>
                  <a:srgbClr val="FF6600"/>
                </a:solidFill>
              </a:rPr>
              <a:t>h</a:t>
            </a:r>
            <a:r>
              <a:rPr lang="en-US" altLang="en-US" sz="2000">
                <a:solidFill>
                  <a:srgbClr val="FF6600"/>
                </a:solidFill>
              </a:rPr>
              <a:t>, where the radius r = ½ of its diameter.</a:t>
            </a:r>
          </a:p>
          <a:p>
            <a:pPr>
              <a:buFontTx/>
              <a:buNone/>
            </a:pPr>
            <a:r>
              <a:rPr lang="en-US" altLang="en-US" sz="2000">
                <a:solidFill>
                  <a:srgbClr val="FF6600"/>
                </a:solidFill>
              </a:rPr>
              <a:t>The volume of this anemone is approximately 3.14(2.13</a:t>
            </a:r>
            <a:r>
              <a:rPr lang="en-US" altLang="en-US" sz="2000" baseline="30000">
                <a:solidFill>
                  <a:srgbClr val="FF6600"/>
                </a:solidFill>
              </a:rPr>
              <a:t>2</a:t>
            </a:r>
            <a:r>
              <a:rPr lang="en-US" altLang="en-US" sz="2000">
                <a:solidFill>
                  <a:srgbClr val="FF6600"/>
                </a:solidFill>
              </a:rPr>
              <a:t>) = 14.3 </a:t>
            </a:r>
            <a:r>
              <a:rPr lang="en-US" altLang="en-US" sz="2000" i="1">
                <a:solidFill>
                  <a:srgbClr val="FF6600"/>
                </a:solidFill>
              </a:rPr>
              <a:t>cm</a:t>
            </a:r>
            <a:r>
              <a:rPr lang="en-US" altLang="en-US" sz="2000" i="1" baseline="30000">
                <a:solidFill>
                  <a:srgbClr val="FF6600"/>
                </a:solidFill>
              </a:rPr>
              <a:t>3 </a:t>
            </a:r>
            <a:r>
              <a:rPr lang="en-US" altLang="en-US" sz="2000">
                <a:solidFill>
                  <a:srgbClr val="FF6600"/>
                </a:solidFill>
              </a:rPr>
              <a:t>or 14.3 </a:t>
            </a:r>
            <a:r>
              <a:rPr lang="en-US" altLang="en-US" sz="2000" i="1">
                <a:solidFill>
                  <a:srgbClr val="FF6600"/>
                </a:solidFill>
              </a:rPr>
              <a:t>ml</a:t>
            </a:r>
            <a:r>
              <a:rPr lang="en-US" altLang="en-US" sz="2000">
                <a:solidFill>
                  <a:srgbClr val="FF6600"/>
                </a:solidFill>
              </a:rPr>
              <a:t>.  If the anemone contracted to 10% its height, this would mean that it forced out approximately 12.9 ml of water. </a:t>
            </a:r>
          </a:p>
          <a:p>
            <a:endParaRPr lang="en-US" altLang="en-US" sz="2000"/>
          </a:p>
          <a:p>
            <a:endParaRPr lang="en-US" altLang="en-US" sz="2000"/>
          </a:p>
          <a:p>
            <a:endParaRPr lang="en-US" altLang="en-US" sz="20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Slide Number Placeholder 5">
            <a:extLst>
              <a:ext uri="{FF2B5EF4-FFF2-40B4-BE49-F238E27FC236}">
                <a16:creationId xmlns:a16="http://schemas.microsoft.com/office/drawing/2014/main" id="{CEBAC7AA-DF6D-415C-981D-FD450DA9C1B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2B7E69-E02E-4D93-9651-43559F665EF9}" type="slidenum">
              <a:rPr lang="en-US" altLang="en-US">
                <a:solidFill>
                  <a:schemeClr val="bg1"/>
                </a:solidFill>
              </a:rPr>
              <a:pPr eaLnBrk="1" hangingPunct="1"/>
              <a:t>86</a:t>
            </a:fld>
            <a:endParaRPr lang="en-US" altLang="en-US">
              <a:solidFill>
                <a:schemeClr val="bg1"/>
              </a:solidFill>
            </a:endParaRPr>
          </a:p>
        </p:txBody>
      </p:sp>
      <p:sp>
        <p:nvSpPr>
          <p:cNvPr id="89091" name="Rectangle 2">
            <a:extLst>
              <a:ext uri="{FF2B5EF4-FFF2-40B4-BE49-F238E27FC236}">
                <a16:creationId xmlns:a16="http://schemas.microsoft.com/office/drawing/2014/main" id="{44B04B36-72D5-42AD-9826-8BC22DE1407C}"/>
              </a:ext>
            </a:extLst>
          </p:cNvPr>
          <p:cNvSpPr>
            <a:spLocks noGrp="1" noChangeArrowheads="1"/>
          </p:cNvSpPr>
          <p:nvPr>
            <p:ph type="title"/>
          </p:nvPr>
        </p:nvSpPr>
        <p:spPr>
          <a:xfrm>
            <a:off x="152400" y="0"/>
            <a:ext cx="8839200" cy="533400"/>
          </a:xfrm>
          <a:solidFill>
            <a:srgbClr val="FFC000"/>
          </a:solidFill>
          <a:ln w="38100">
            <a:solidFill>
              <a:schemeClr val="tx1"/>
            </a:solidFill>
            <a:miter lim="800000"/>
            <a:headEnd/>
            <a:tailEnd/>
          </a:ln>
        </p:spPr>
        <p:txBody>
          <a:bodyPr/>
          <a:lstStyle/>
          <a:p>
            <a:r>
              <a:rPr lang="en-US" altLang="en-US" sz="2400" b="1"/>
              <a:t>Exercise 2c</a:t>
            </a:r>
            <a:r>
              <a:rPr lang="en-US" altLang="en-US" sz="2400"/>
              <a:t>. </a:t>
            </a:r>
            <a:r>
              <a:rPr lang="en-US" altLang="en-US" sz="2400" b="1"/>
              <a:t>Answers to Supersolver Questions</a:t>
            </a:r>
            <a:endParaRPr lang="en-US" altLang="en-US" sz="2400"/>
          </a:p>
        </p:txBody>
      </p:sp>
      <p:sp>
        <p:nvSpPr>
          <p:cNvPr id="41987" name="Rectangle 3">
            <a:extLst>
              <a:ext uri="{FF2B5EF4-FFF2-40B4-BE49-F238E27FC236}">
                <a16:creationId xmlns:a16="http://schemas.microsoft.com/office/drawing/2014/main" id="{23AC7256-74C7-4E2C-9889-E60E06F5A727}"/>
              </a:ext>
            </a:extLst>
          </p:cNvPr>
          <p:cNvSpPr>
            <a:spLocks noGrp="1" noChangeArrowheads="1"/>
          </p:cNvSpPr>
          <p:nvPr>
            <p:ph type="body" idx="1"/>
          </p:nvPr>
        </p:nvSpPr>
        <p:spPr>
          <a:xfrm>
            <a:off x="152400" y="685800"/>
            <a:ext cx="8763000" cy="5410200"/>
          </a:xfrm>
        </p:spPr>
        <p:txBody>
          <a:bodyPr/>
          <a:lstStyle/>
          <a:p>
            <a:pPr>
              <a:buFontTx/>
              <a:buNone/>
            </a:pPr>
            <a:r>
              <a:rPr lang="en-US" altLang="en-US" sz="2400" b="1"/>
              <a:t>Q10. What volume of water did the anemone force out? The anemone is a cylinder in shape with a height of 3.8 cm and a diameter of 4.25 cm</a:t>
            </a:r>
            <a:endParaRPr lang="en-US" altLang="en-US" sz="2400"/>
          </a:p>
          <a:p>
            <a:pPr>
              <a:buFontTx/>
              <a:buNone/>
            </a:pPr>
            <a:r>
              <a:rPr lang="en-US" altLang="en-US" sz="2400">
                <a:solidFill>
                  <a:srgbClr val="FF6600"/>
                </a:solidFill>
              </a:rPr>
              <a:t> The volume of a cylinder is </a:t>
            </a:r>
            <a:r>
              <a:rPr lang="en-US" altLang="en-US" sz="2400" i="1">
                <a:solidFill>
                  <a:srgbClr val="FF6600"/>
                </a:solidFill>
              </a:rPr>
              <a:t>V = </a:t>
            </a:r>
            <a:r>
              <a:rPr lang="el-GR" altLang="en-US" sz="2400" i="1">
                <a:solidFill>
                  <a:srgbClr val="FF6600"/>
                </a:solidFill>
              </a:rPr>
              <a:t>π</a:t>
            </a:r>
            <a:r>
              <a:rPr lang="en-US" altLang="en-US" sz="2400" i="1">
                <a:solidFill>
                  <a:srgbClr val="FF6600"/>
                </a:solidFill>
              </a:rPr>
              <a:t>r</a:t>
            </a:r>
            <a:r>
              <a:rPr lang="en-US" altLang="en-US" sz="2400" i="1" baseline="30000">
                <a:solidFill>
                  <a:srgbClr val="FF6600"/>
                </a:solidFill>
              </a:rPr>
              <a:t>2</a:t>
            </a:r>
            <a:r>
              <a:rPr lang="en-US" altLang="en-US" sz="2400" i="1">
                <a:solidFill>
                  <a:srgbClr val="FF6600"/>
                </a:solidFill>
              </a:rPr>
              <a:t>h</a:t>
            </a:r>
            <a:r>
              <a:rPr lang="en-US" altLang="en-US" sz="2400">
                <a:solidFill>
                  <a:srgbClr val="FF6600"/>
                </a:solidFill>
              </a:rPr>
              <a:t>, where the radius r = ½ of its diameter.</a:t>
            </a:r>
          </a:p>
          <a:p>
            <a:pPr>
              <a:buFontTx/>
              <a:buNone/>
            </a:pPr>
            <a:r>
              <a:rPr lang="en-US" altLang="en-US" sz="2400">
                <a:solidFill>
                  <a:srgbClr val="FF6600"/>
                </a:solidFill>
              </a:rPr>
              <a:t>The volume of this anemone is approximately 3.14(2.13</a:t>
            </a:r>
            <a:r>
              <a:rPr lang="en-US" altLang="en-US" sz="2400" baseline="30000">
                <a:solidFill>
                  <a:srgbClr val="FF6600"/>
                </a:solidFill>
              </a:rPr>
              <a:t>2</a:t>
            </a:r>
            <a:r>
              <a:rPr lang="en-US" altLang="en-US" sz="2400">
                <a:solidFill>
                  <a:srgbClr val="FF6600"/>
                </a:solidFill>
              </a:rPr>
              <a:t>) = 54.16 </a:t>
            </a:r>
            <a:r>
              <a:rPr lang="en-US" altLang="en-US" sz="2400" i="1">
                <a:solidFill>
                  <a:srgbClr val="FF6600"/>
                </a:solidFill>
              </a:rPr>
              <a:t>cm</a:t>
            </a:r>
            <a:r>
              <a:rPr lang="en-US" altLang="en-US" sz="2400" i="1" baseline="30000">
                <a:solidFill>
                  <a:srgbClr val="FF6600"/>
                </a:solidFill>
              </a:rPr>
              <a:t>3 </a:t>
            </a:r>
            <a:r>
              <a:rPr lang="en-US" altLang="en-US" sz="2400">
                <a:solidFill>
                  <a:srgbClr val="FF6600"/>
                </a:solidFill>
              </a:rPr>
              <a:t>or 54.16 </a:t>
            </a:r>
            <a:r>
              <a:rPr lang="en-US" altLang="en-US" sz="2400" i="1">
                <a:solidFill>
                  <a:srgbClr val="FF6600"/>
                </a:solidFill>
              </a:rPr>
              <a:t>ml</a:t>
            </a:r>
            <a:r>
              <a:rPr lang="en-US" altLang="en-US" sz="2400">
                <a:solidFill>
                  <a:srgbClr val="FF6600"/>
                </a:solidFill>
              </a:rPr>
              <a:t>.  If the anemone contracted to 10% its height (to a height of 0.38 cm), this would reduce the contracted anemone to a volume of 5.42 mL.  This means that the anemone forced out approximately (54.2 – 5.4) or 48.8 mL of water.</a:t>
            </a:r>
            <a:r>
              <a:rPr lang="en-US" altLang="en-US" sz="2000">
                <a:solidFill>
                  <a:srgbClr val="FF6600"/>
                </a:solidFill>
              </a:rPr>
              <a:t> </a:t>
            </a:r>
          </a:p>
          <a:p>
            <a:endParaRPr lang="en-US" altLang="en-US" sz="2000"/>
          </a:p>
          <a:p>
            <a:endParaRPr lang="en-US" altLang="en-US" sz="2000"/>
          </a:p>
          <a:p>
            <a:endParaRPr lang="en-US" altLang="en-US" sz="20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Slide Number Placeholder 5">
            <a:extLst>
              <a:ext uri="{FF2B5EF4-FFF2-40B4-BE49-F238E27FC236}">
                <a16:creationId xmlns:a16="http://schemas.microsoft.com/office/drawing/2014/main" id="{4B8C9777-D727-462E-9882-F283D2A42C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E31EA7-3DBA-4075-A0D6-837C99A2F56F}" type="slidenum">
              <a:rPr lang="en-US" altLang="en-US">
                <a:solidFill>
                  <a:schemeClr val="bg1"/>
                </a:solidFill>
              </a:rPr>
              <a:pPr eaLnBrk="1" hangingPunct="1"/>
              <a:t>87</a:t>
            </a:fld>
            <a:endParaRPr lang="en-US" altLang="en-US">
              <a:solidFill>
                <a:schemeClr val="bg1"/>
              </a:solidFill>
            </a:endParaRPr>
          </a:p>
        </p:txBody>
      </p:sp>
      <p:sp>
        <p:nvSpPr>
          <p:cNvPr id="90115" name="Rectangle 2">
            <a:extLst>
              <a:ext uri="{FF2B5EF4-FFF2-40B4-BE49-F238E27FC236}">
                <a16:creationId xmlns:a16="http://schemas.microsoft.com/office/drawing/2014/main" id="{CEBBA6D9-AAD8-4D31-85BC-FAD24C0C67CA}"/>
              </a:ext>
            </a:extLst>
          </p:cNvPr>
          <p:cNvSpPr>
            <a:spLocks noGrp="1" noChangeArrowheads="1"/>
          </p:cNvSpPr>
          <p:nvPr>
            <p:ph type="title"/>
          </p:nvPr>
        </p:nvSpPr>
        <p:spPr>
          <a:xfrm>
            <a:off x="152400" y="0"/>
            <a:ext cx="8839200" cy="533400"/>
          </a:xfrm>
          <a:solidFill>
            <a:srgbClr val="FFC000"/>
          </a:solidFill>
          <a:ln w="38100">
            <a:solidFill>
              <a:schemeClr val="tx1"/>
            </a:solidFill>
            <a:miter lim="800000"/>
            <a:headEnd/>
            <a:tailEnd/>
          </a:ln>
        </p:spPr>
        <p:txBody>
          <a:bodyPr/>
          <a:lstStyle/>
          <a:p>
            <a:r>
              <a:rPr lang="en-US" altLang="en-US" sz="2400" b="1"/>
              <a:t>Exercise 2c</a:t>
            </a:r>
            <a:r>
              <a:rPr lang="en-US" altLang="en-US" sz="2400"/>
              <a:t>. </a:t>
            </a:r>
            <a:r>
              <a:rPr lang="en-US" altLang="en-US" sz="2400" b="1"/>
              <a:t>Answers to Supersolver Questions</a:t>
            </a:r>
            <a:endParaRPr lang="en-US" altLang="en-US" sz="2400"/>
          </a:p>
        </p:txBody>
      </p:sp>
      <p:sp>
        <p:nvSpPr>
          <p:cNvPr id="41987" name="Rectangle 3">
            <a:extLst>
              <a:ext uri="{FF2B5EF4-FFF2-40B4-BE49-F238E27FC236}">
                <a16:creationId xmlns:a16="http://schemas.microsoft.com/office/drawing/2014/main" id="{2F788171-1B13-4CA3-AFE3-A06D4C4F3404}"/>
              </a:ext>
            </a:extLst>
          </p:cNvPr>
          <p:cNvSpPr>
            <a:spLocks noGrp="1" noChangeArrowheads="1"/>
          </p:cNvSpPr>
          <p:nvPr>
            <p:ph type="body" idx="1"/>
          </p:nvPr>
        </p:nvSpPr>
        <p:spPr>
          <a:xfrm>
            <a:off x="152400" y="533400"/>
            <a:ext cx="8839200" cy="5410200"/>
          </a:xfrm>
        </p:spPr>
        <p:txBody>
          <a:bodyPr/>
          <a:lstStyle/>
          <a:p>
            <a:pPr>
              <a:buFontTx/>
              <a:buNone/>
            </a:pPr>
            <a:r>
              <a:rPr lang="en-US" altLang="en-US" sz="2400" b="1"/>
              <a:t>Q11a. What is the volume of the </a:t>
            </a:r>
            <a:r>
              <a:rPr lang="en-US" altLang="en-US" sz="2400" b="1" i="1"/>
              <a:t>Volvox</a:t>
            </a:r>
            <a:r>
              <a:rPr lang="en-US" altLang="en-US" sz="2400" b="1"/>
              <a:t> colony in microliters? The </a:t>
            </a:r>
            <a:r>
              <a:rPr lang="en-US" altLang="en-US" sz="2400" b="1" i="1"/>
              <a:t>Volvox</a:t>
            </a:r>
            <a:r>
              <a:rPr lang="en-US" altLang="en-US" sz="2400" b="1"/>
              <a:t> colony and individual cells within it are spherical in shape. The equation for the volume of a sphere is </a:t>
            </a:r>
            <a:r>
              <a:rPr lang="en-US" altLang="en-US" sz="2400" b="1" i="1">
                <a:solidFill>
                  <a:srgbClr val="FF9900"/>
                </a:solidFill>
              </a:rPr>
              <a:t>V = 4</a:t>
            </a:r>
            <a:r>
              <a:rPr lang="el-GR" altLang="en-US" sz="2400" b="1" i="1">
                <a:solidFill>
                  <a:srgbClr val="FF9900"/>
                </a:solidFill>
                <a:cs typeface="Times New Roman" panose="02020603050405020304" pitchFamily="18" charset="0"/>
              </a:rPr>
              <a:t>π</a:t>
            </a:r>
            <a:r>
              <a:rPr lang="en-US" altLang="en-US" sz="2400" b="1" i="1">
                <a:solidFill>
                  <a:srgbClr val="FF9900"/>
                </a:solidFill>
                <a:cs typeface="Times New Roman" panose="02020603050405020304" pitchFamily="18" charset="0"/>
              </a:rPr>
              <a:t>r</a:t>
            </a:r>
            <a:r>
              <a:rPr lang="en-US" altLang="en-US" sz="2400" b="1" i="1" baseline="30000">
                <a:solidFill>
                  <a:srgbClr val="FF9900"/>
                </a:solidFill>
                <a:cs typeface="Times New Roman" panose="02020603050405020304" pitchFamily="18" charset="0"/>
              </a:rPr>
              <a:t>3</a:t>
            </a:r>
            <a:r>
              <a:rPr lang="en-US" altLang="en-US" sz="2400" b="1" i="1">
                <a:solidFill>
                  <a:srgbClr val="FF9900"/>
                </a:solidFill>
                <a:cs typeface="Times New Roman" panose="02020603050405020304" pitchFamily="18" charset="0"/>
              </a:rPr>
              <a:t>/3</a:t>
            </a:r>
            <a:endParaRPr lang="en-US" altLang="en-US" sz="2400" b="1" i="1">
              <a:solidFill>
                <a:srgbClr val="FF9900"/>
              </a:solidFill>
            </a:endParaRPr>
          </a:p>
          <a:p>
            <a:pPr>
              <a:buFontTx/>
              <a:buNone/>
            </a:pPr>
            <a:endParaRPr lang="en-US" altLang="en-US" sz="2400"/>
          </a:p>
          <a:p>
            <a:pPr>
              <a:buFontTx/>
              <a:buNone/>
            </a:pPr>
            <a:r>
              <a:rPr lang="en-US" altLang="en-US" sz="2400" b="1"/>
              <a:t> </a:t>
            </a:r>
            <a:r>
              <a:rPr lang="en-US" altLang="en-US" sz="2400"/>
              <a:t>So, the overall volume of the </a:t>
            </a:r>
            <a:r>
              <a:rPr lang="en-US" altLang="en-US" sz="2400" i="1"/>
              <a:t>Volvox</a:t>
            </a:r>
            <a:r>
              <a:rPr lang="en-US" altLang="en-US" sz="2400"/>
              <a:t> mother colony would be</a:t>
            </a:r>
          </a:p>
          <a:p>
            <a:pPr>
              <a:buFontTx/>
              <a:buNone/>
            </a:pPr>
            <a:r>
              <a:rPr lang="en-US" altLang="en-US" sz="2400"/>
              <a:t>	</a:t>
            </a:r>
          </a:p>
          <a:p>
            <a:pPr algn="ctr">
              <a:buFontTx/>
              <a:buNone/>
            </a:pPr>
            <a:r>
              <a:rPr lang="en-US" altLang="en-US" sz="2400" b="1">
                <a:solidFill>
                  <a:srgbClr val="FF9900"/>
                </a:solidFill>
              </a:rPr>
              <a:t>4</a:t>
            </a:r>
            <a:r>
              <a:rPr lang="el-GR" altLang="en-US" sz="2400" b="1">
                <a:solidFill>
                  <a:srgbClr val="FF9900"/>
                </a:solidFill>
                <a:cs typeface="Times New Roman" panose="02020603050405020304" pitchFamily="18" charset="0"/>
              </a:rPr>
              <a:t>π</a:t>
            </a:r>
            <a:r>
              <a:rPr lang="en-US" altLang="en-US" sz="2400" b="1">
                <a:solidFill>
                  <a:srgbClr val="FF9900"/>
                </a:solidFill>
                <a:cs typeface="Times New Roman" panose="02020603050405020304" pitchFamily="18" charset="0"/>
              </a:rPr>
              <a:t>(1500 </a:t>
            </a:r>
            <a:r>
              <a:rPr lang="el-GR" altLang="en-US" sz="2400" b="1">
                <a:solidFill>
                  <a:srgbClr val="FF9900"/>
                </a:solidFill>
                <a:cs typeface="Times New Roman" panose="02020603050405020304" pitchFamily="18" charset="0"/>
              </a:rPr>
              <a:t>μ</a:t>
            </a:r>
            <a:r>
              <a:rPr lang="en-US" altLang="en-US" sz="2400" b="1">
                <a:solidFill>
                  <a:srgbClr val="FF9900"/>
                </a:solidFill>
                <a:cs typeface="Times New Roman" panose="02020603050405020304" pitchFamily="18" charset="0"/>
              </a:rPr>
              <a:t>m)</a:t>
            </a:r>
            <a:r>
              <a:rPr lang="en-US" altLang="en-US" sz="2400" b="1" baseline="30000">
                <a:solidFill>
                  <a:srgbClr val="FF9900"/>
                </a:solidFill>
                <a:cs typeface="Times New Roman" panose="02020603050405020304" pitchFamily="18" charset="0"/>
              </a:rPr>
              <a:t>3</a:t>
            </a:r>
            <a:r>
              <a:rPr lang="en-US" altLang="en-US" sz="2400" b="1">
                <a:solidFill>
                  <a:srgbClr val="FF9900"/>
                </a:solidFill>
                <a:cs typeface="Times New Roman" panose="02020603050405020304" pitchFamily="18" charset="0"/>
              </a:rPr>
              <a:t>/3 = </a:t>
            </a:r>
            <a:r>
              <a:rPr lang="en-US" altLang="en-US" sz="2400" b="1">
                <a:solidFill>
                  <a:srgbClr val="FF9900"/>
                </a:solidFill>
              </a:rPr>
              <a:t>4</a:t>
            </a:r>
            <a:r>
              <a:rPr lang="el-GR" altLang="en-US" sz="2400" b="1">
                <a:solidFill>
                  <a:srgbClr val="FF9900"/>
                </a:solidFill>
                <a:cs typeface="Times New Roman" panose="02020603050405020304" pitchFamily="18" charset="0"/>
              </a:rPr>
              <a:t>π</a:t>
            </a:r>
            <a:r>
              <a:rPr lang="en-US" altLang="en-US" sz="2400" b="1">
                <a:solidFill>
                  <a:srgbClr val="FF9900"/>
                </a:solidFill>
                <a:cs typeface="Times New Roman" panose="02020603050405020304" pitchFamily="18" charset="0"/>
              </a:rPr>
              <a:t>(1500 </a:t>
            </a:r>
            <a:r>
              <a:rPr lang="el-GR" altLang="en-US" sz="2400" b="1">
                <a:solidFill>
                  <a:srgbClr val="FF9900"/>
                </a:solidFill>
                <a:cs typeface="Times New Roman" panose="02020603050405020304" pitchFamily="18" charset="0"/>
              </a:rPr>
              <a:t>×</a:t>
            </a:r>
            <a:r>
              <a:rPr lang="en-US" altLang="en-US" sz="2400" b="1">
                <a:solidFill>
                  <a:srgbClr val="FF9900"/>
                </a:solidFill>
                <a:cs typeface="Times New Roman" panose="02020603050405020304" pitchFamily="18" charset="0"/>
              </a:rPr>
              <a:t> 10</a:t>
            </a:r>
            <a:r>
              <a:rPr lang="en-US" altLang="en-US" sz="2400" b="1" baseline="30000">
                <a:solidFill>
                  <a:srgbClr val="FF9900"/>
                </a:solidFill>
                <a:cs typeface="Times New Roman" panose="02020603050405020304" pitchFamily="18" charset="0"/>
              </a:rPr>
              <a:t>-6</a:t>
            </a:r>
            <a:r>
              <a:rPr lang="en-US" altLang="en-US" sz="2400" b="1">
                <a:solidFill>
                  <a:srgbClr val="FF9900"/>
                </a:solidFill>
                <a:cs typeface="Times New Roman" panose="02020603050405020304" pitchFamily="18" charset="0"/>
              </a:rPr>
              <a:t>m)</a:t>
            </a:r>
            <a:r>
              <a:rPr lang="en-US" altLang="en-US" sz="2400" b="1" baseline="30000">
                <a:solidFill>
                  <a:srgbClr val="FF9900"/>
                </a:solidFill>
                <a:cs typeface="Times New Roman" panose="02020603050405020304" pitchFamily="18" charset="0"/>
              </a:rPr>
              <a:t>3</a:t>
            </a:r>
            <a:r>
              <a:rPr lang="en-US" altLang="en-US" sz="2400" b="1">
                <a:solidFill>
                  <a:srgbClr val="FF9900"/>
                </a:solidFill>
                <a:cs typeface="Times New Roman" panose="02020603050405020304" pitchFamily="18" charset="0"/>
              </a:rPr>
              <a:t>/3 = 1.41 </a:t>
            </a:r>
            <a:r>
              <a:rPr lang="el-GR" altLang="en-US" sz="2400" b="1">
                <a:solidFill>
                  <a:srgbClr val="FF9900"/>
                </a:solidFill>
                <a:cs typeface="Times New Roman" panose="02020603050405020304" pitchFamily="18" charset="0"/>
              </a:rPr>
              <a:t>×</a:t>
            </a:r>
            <a:r>
              <a:rPr lang="en-US" altLang="en-US" sz="2400" b="1">
                <a:solidFill>
                  <a:srgbClr val="FF9900"/>
                </a:solidFill>
                <a:cs typeface="Times New Roman" panose="02020603050405020304" pitchFamily="18" charset="0"/>
              </a:rPr>
              <a:t> 10</a:t>
            </a:r>
            <a:r>
              <a:rPr lang="en-US" altLang="en-US" sz="2400" b="1" baseline="30000">
                <a:solidFill>
                  <a:srgbClr val="FF9900"/>
                </a:solidFill>
                <a:cs typeface="Times New Roman" panose="02020603050405020304" pitchFamily="18" charset="0"/>
              </a:rPr>
              <a:t>-8</a:t>
            </a:r>
            <a:r>
              <a:rPr lang="en-US" altLang="en-US" sz="2400" b="1">
                <a:solidFill>
                  <a:srgbClr val="FF9900"/>
                </a:solidFill>
                <a:cs typeface="Times New Roman" panose="02020603050405020304" pitchFamily="18" charset="0"/>
              </a:rPr>
              <a:t>m</a:t>
            </a:r>
            <a:r>
              <a:rPr lang="en-US" altLang="en-US" sz="2400" b="1" baseline="30000">
                <a:solidFill>
                  <a:srgbClr val="FF9900"/>
                </a:solidFill>
                <a:cs typeface="Times New Roman" panose="02020603050405020304" pitchFamily="18" charset="0"/>
              </a:rPr>
              <a:t>3</a:t>
            </a:r>
            <a:endParaRPr lang="en-US" altLang="en-US" sz="2400" b="1">
              <a:solidFill>
                <a:srgbClr val="FF9900"/>
              </a:solidFill>
            </a:endParaRPr>
          </a:p>
          <a:p>
            <a:pPr>
              <a:buFontTx/>
              <a:buNone/>
            </a:pPr>
            <a:endParaRPr lang="en-US" altLang="en-US" sz="2400"/>
          </a:p>
          <a:p>
            <a:pPr>
              <a:buFontTx/>
              <a:buNone/>
            </a:pPr>
            <a:r>
              <a:rPr lang="en-US" altLang="en-US" sz="2400"/>
              <a:t>Since a microliter is equal to 1.0 × 10</a:t>
            </a:r>
            <a:r>
              <a:rPr lang="en-US" altLang="en-US" sz="2400" baseline="30000"/>
              <a:t>-9</a:t>
            </a:r>
            <a:r>
              <a:rPr lang="en-US" altLang="en-US" sz="2400"/>
              <a:t>m</a:t>
            </a:r>
            <a:r>
              <a:rPr lang="en-US" altLang="en-US" sz="2400" baseline="30000"/>
              <a:t>3</a:t>
            </a:r>
            <a:r>
              <a:rPr lang="en-US" altLang="en-US" sz="2400"/>
              <a:t>, the volume of the colony in microliters is</a:t>
            </a:r>
          </a:p>
          <a:p>
            <a:pPr>
              <a:buFontTx/>
              <a:buNone/>
            </a:pPr>
            <a:endParaRPr lang="en-US" altLang="en-US" sz="2400"/>
          </a:p>
          <a:p>
            <a:pPr algn="ctr">
              <a:buFontTx/>
              <a:buNone/>
            </a:pPr>
            <a:r>
              <a:rPr lang="en-US" altLang="en-US" sz="2400" b="1">
                <a:solidFill>
                  <a:srgbClr val="FF9900"/>
                </a:solidFill>
                <a:cs typeface="Times New Roman" panose="02020603050405020304" pitchFamily="18" charset="0"/>
              </a:rPr>
              <a:t>1.41 </a:t>
            </a:r>
            <a:r>
              <a:rPr lang="el-GR" altLang="en-US" sz="2400" b="1">
                <a:solidFill>
                  <a:srgbClr val="FF9900"/>
                </a:solidFill>
                <a:cs typeface="Times New Roman" panose="02020603050405020304" pitchFamily="18" charset="0"/>
              </a:rPr>
              <a:t>×</a:t>
            </a:r>
            <a:r>
              <a:rPr lang="en-US" altLang="en-US" sz="2400" b="1">
                <a:solidFill>
                  <a:srgbClr val="FF9900"/>
                </a:solidFill>
                <a:cs typeface="Times New Roman" panose="02020603050405020304" pitchFamily="18" charset="0"/>
              </a:rPr>
              <a:t> 10</a:t>
            </a:r>
            <a:r>
              <a:rPr lang="en-US" altLang="en-US" sz="2400" b="1" baseline="30000">
                <a:solidFill>
                  <a:srgbClr val="FF9900"/>
                </a:solidFill>
                <a:cs typeface="Times New Roman" panose="02020603050405020304" pitchFamily="18" charset="0"/>
              </a:rPr>
              <a:t>-8</a:t>
            </a:r>
            <a:r>
              <a:rPr lang="en-US" altLang="en-US" sz="2400" b="1">
                <a:solidFill>
                  <a:srgbClr val="FF9900"/>
                </a:solidFill>
                <a:cs typeface="Times New Roman" panose="02020603050405020304" pitchFamily="18" charset="0"/>
              </a:rPr>
              <a:t>m</a:t>
            </a:r>
            <a:r>
              <a:rPr lang="en-US" altLang="en-US" sz="2400" b="1" baseline="30000">
                <a:solidFill>
                  <a:srgbClr val="FF9900"/>
                </a:solidFill>
                <a:cs typeface="Times New Roman" panose="02020603050405020304" pitchFamily="18" charset="0"/>
              </a:rPr>
              <a:t>3</a:t>
            </a:r>
            <a:r>
              <a:rPr lang="en-US" altLang="en-US" sz="2400" b="1">
                <a:solidFill>
                  <a:srgbClr val="FF9900"/>
                </a:solidFill>
                <a:cs typeface="Times New Roman" panose="02020603050405020304" pitchFamily="18" charset="0"/>
              </a:rPr>
              <a:t>/ 1.0 </a:t>
            </a:r>
            <a:r>
              <a:rPr lang="el-GR" altLang="en-US" sz="2400" b="1">
                <a:solidFill>
                  <a:srgbClr val="FF9900"/>
                </a:solidFill>
                <a:cs typeface="Times New Roman" panose="02020603050405020304" pitchFamily="18" charset="0"/>
              </a:rPr>
              <a:t>×</a:t>
            </a:r>
            <a:r>
              <a:rPr lang="en-US" altLang="en-US" sz="2400" b="1">
                <a:solidFill>
                  <a:srgbClr val="FF9900"/>
                </a:solidFill>
                <a:cs typeface="Times New Roman" panose="02020603050405020304" pitchFamily="18" charset="0"/>
              </a:rPr>
              <a:t> 10</a:t>
            </a:r>
            <a:r>
              <a:rPr lang="en-US" altLang="en-US" sz="2400" b="1" baseline="30000">
                <a:solidFill>
                  <a:srgbClr val="FF9900"/>
                </a:solidFill>
                <a:cs typeface="Times New Roman" panose="02020603050405020304" pitchFamily="18" charset="0"/>
              </a:rPr>
              <a:t>-9</a:t>
            </a:r>
            <a:r>
              <a:rPr lang="en-US" altLang="en-US" sz="2400" b="1">
                <a:solidFill>
                  <a:srgbClr val="FF9900"/>
                </a:solidFill>
                <a:cs typeface="Times New Roman" panose="02020603050405020304" pitchFamily="18" charset="0"/>
              </a:rPr>
              <a:t>m</a:t>
            </a:r>
            <a:r>
              <a:rPr lang="en-US" altLang="en-US" sz="2400" b="1" baseline="30000">
                <a:solidFill>
                  <a:srgbClr val="FF9900"/>
                </a:solidFill>
                <a:cs typeface="Times New Roman" panose="02020603050405020304" pitchFamily="18" charset="0"/>
              </a:rPr>
              <a:t>3</a:t>
            </a:r>
            <a:r>
              <a:rPr lang="en-US" altLang="en-US" sz="2400" b="1">
                <a:solidFill>
                  <a:srgbClr val="FF9900"/>
                </a:solidFill>
                <a:cs typeface="Times New Roman" panose="02020603050405020304" pitchFamily="18" charset="0"/>
              </a:rPr>
              <a:t> = 1.0 </a:t>
            </a:r>
            <a:r>
              <a:rPr lang="el-GR" altLang="en-US" sz="2400" b="1">
                <a:solidFill>
                  <a:srgbClr val="FF9900"/>
                </a:solidFill>
                <a:cs typeface="Times New Roman" panose="02020603050405020304" pitchFamily="18" charset="0"/>
              </a:rPr>
              <a:t>×</a:t>
            </a:r>
            <a:r>
              <a:rPr lang="en-US" altLang="en-US" sz="2400" b="1">
                <a:solidFill>
                  <a:srgbClr val="FF9900"/>
                </a:solidFill>
                <a:cs typeface="Times New Roman" panose="02020603050405020304" pitchFamily="18" charset="0"/>
              </a:rPr>
              <a:t> 10</a:t>
            </a:r>
            <a:r>
              <a:rPr lang="en-US" altLang="en-US" sz="2400" b="1" baseline="30000">
                <a:solidFill>
                  <a:srgbClr val="FF9900"/>
                </a:solidFill>
                <a:cs typeface="Times New Roman" panose="02020603050405020304" pitchFamily="18" charset="0"/>
              </a:rPr>
              <a:t>-9</a:t>
            </a:r>
            <a:r>
              <a:rPr lang="en-US" altLang="en-US" sz="2400" b="1">
                <a:solidFill>
                  <a:srgbClr val="FF9900"/>
                </a:solidFill>
                <a:cs typeface="Times New Roman" panose="02020603050405020304" pitchFamily="18" charset="0"/>
              </a:rPr>
              <a:t>m</a:t>
            </a:r>
            <a:r>
              <a:rPr lang="en-US" altLang="en-US" sz="2400" b="1" baseline="30000">
                <a:solidFill>
                  <a:srgbClr val="FF9900"/>
                </a:solidFill>
                <a:cs typeface="Times New Roman" panose="02020603050405020304" pitchFamily="18" charset="0"/>
              </a:rPr>
              <a:t>3</a:t>
            </a:r>
            <a:r>
              <a:rPr lang="en-US" altLang="en-US" sz="2400" b="1">
                <a:solidFill>
                  <a:srgbClr val="FF9900"/>
                </a:solidFill>
                <a:cs typeface="Times New Roman" panose="02020603050405020304" pitchFamily="18" charset="0"/>
              </a:rPr>
              <a:t> = 14.1 </a:t>
            </a:r>
            <a:r>
              <a:rPr lang="el-GR" altLang="en-US" sz="2400" b="1">
                <a:solidFill>
                  <a:srgbClr val="FF9900"/>
                </a:solidFill>
                <a:cs typeface="Times New Roman" panose="02020603050405020304" pitchFamily="18" charset="0"/>
              </a:rPr>
              <a:t>μ</a:t>
            </a:r>
            <a:r>
              <a:rPr lang="en-US" altLang="en-US" sz="2400" b="1">
                <a:solidFill>
                  <a:srgbClr val="FF9900"/>
                </a:solidFill>
                <a:cs typeface="Times New Roman" panose="02020603050405020304" pitchFamily="18" charset="0"/>
              </a:rPr>
              <a:t>l</a:t>
            </a:r>
            <a:endParaRPr lang="en-US" altLang="en-US" sz="2400" b="1">
              <a:solidFill>
                <a:srgbClr val="FF9900"/>
              </a:solidFill>
            </a:endParaRPr>
          </a:p>
          <a:p>
            <a:pPr>
              <a:buFontTx/>
              <a:buNone/>
            </a:pP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Slide Number Placeholder 5">
            <a:extLst>
              <a:ext uri="{FF2B5EF4-FFF2-40B4-BE49-F238E27FC236}">
                <a16:creationId xmlns:a16="http://schemas.microsoft.com/office/drawing/2014/main" id="{DCED0BF0-C19F-4C43-BB8A-8C71D474DA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91248C-4429-42D6-B107-B363CC0D8577}" type="slidenum">
              <a:rPr lang="en-US" altLang="en-US">
                <a:solidFill>
                  <a:schemeClr val="bg1"/>
                </a:solidFill>
              </a:rPr>
              <a:pPr eaLnBrk="1" hangingPunct="1"/>
              <a:t>88</a:t>
            </a:fld>
            <a:endParaRPr lang="en-US" altLang="en-US">
              <a:solidFill>
                <a:schemeClr val="bg1"/>
              </a:solidFill>
            </a:endParaRPr>
          </a:p>
        </p:txBody>
      </p:sp>
      <p:sp>
        <p:nvSpPr>
          <p:cNvPr id="91139" name="Rectangle 2">
            <a:extLst>
              <a:ext uri="{FF2B5EF4-FFF2-40B4-BE49-F238E27FC236}">
                <a16:creationId xmlns:a16="http://schemas.microsoft.com/office/drawing/2014/main" id="{E45530C5-987D-4AC3-B079-F1AF487F8856}"/>
              </a:ext>
            </a:extLst>
          </p:cNvPr>
          <p:cNvSpPr>
            <a:spLocks noGrp="1" noChangeArrowheads="1"/>
          </p:cNvSpPr>
          <p:nvPr>
            <p:ph type="title"/>
          </p:nvPr>
        </p:nvSpPr>
        <p:spPr>
          <a:xfrm>
            <a:off x="152400" y="0"/>
            <a:ext cx="8839200" cy="533400"/>
          </a:xfrm>
          <a:solidFill>
            <a:srgbClr val="FFC000"/>
          </a:solidFill>
          <a:ln w="38100">
            <a:solidFill>
              <a:schemeClr val="tx1"/>
            </a:solidFill>
            <a:miter lim="800000"/>
            <a:headEnd/>
            <a:tailEnd/>
          </a:ln>
        </p:spPr>
        <p:txBody>
          <a:bodyPr/>
          <a:lstStyle/>
          <a:p>
            <a:r>
              <a:rPr lang="en-US" altLang="en-US" sz="2400" b="1"/>
              <a:t>Exercise 2c</a:t>
            </a:r>
            <a:r>
              <a:rPr lang="en-US" altLang="en-US" sz="2400"/>
              <a:t>. </a:t>
            </a:r>
            <a:r>
              <a:rPr lang="en-US" altLang="en-US" sz="2400" b="1"/>
              <a:t>Answers to Supersolver Questions</a:t>
            </a:r>
            <a:endParaRPr lang="en-US" altLang="en-US" sz="2400"/>
          </a:p>
        </p:txBody>
      </p:sp>
      <p:sp>
        <p:nvSpPr>
          <p:cNvPr id="41987" name="Rectangle 3">
            <a:extLst>
              <a:ext uri="{FF2B5EF4-FFF2-40B4-BE49-F238E27FC236}">
                <a16:creationId xmlns:a16="http://schemas.microsoft.com/office/drawing/2014/main" id="{FA730685-90A7-4CDF-82D3-38ED4FB606AD}"/>
              </a:ext>
            </a:extLst>
          </p:cNvPr>
          <p:cNvSpPr>
            <a:spLocks noGrp="1" noChangeArrowheads="1"/>
          </p:cNvSpPr>
          <p:nvPr>
            <p:ph type="body" idx="1"/>
          </p:nvPr>
        </p:nvSpPr>
        <p:spPr>
          <a:xfrm>
            <a:off x="152400" y="533400"/>
            <a:ext cx="8839200" cy="5410200"/>
          </a:xfrm>
        </p:spPr>
        <p:txBody>
          <a:bodyPr/>
          <a:lstStyle/>
          <a:p>
            <a:pPr>
              <a:buFontTx/>
              <a:buNone/>
            </a:pPr>
            <a:r>
              <a:rPr lang="en-US" altLang="en-US" sz="2400" b="1"/>
              <a:t>b) What is the volume of the indicated daughter colony in microliters?</a:t>
            </a:r>
            <a:endParaRPr lang="en-US" altLang="en-US" sz="2400"/>
          </a:p>
          <a:p>
            <a:pPr>
              <a:buFontTx/>
              <a:buNone/>
            </a:pPr>
            <a:r>
              <a:rPr lang="en-US" altLang="en-US" sz="2400"/>
              <a:t>In measuring the two lines in the </a:t>
            </a:r>
            <a:r>
              <a:rPr lang="en-US" altLang="en-US" sz="2400" i="1"/>
              <a:t>Volvox</a:t>
            </a:r>
            <a:r>
              <a:rPr lang="en-US" altLang="en-US" sz="2400"/>
              <a:t> figure, we learn that the indicated daughter colony has a diameter of approximately 0.327 of the 3000 micron diameter of the mother colony, or a diameter of 981 microns. Its radius is 490.5 microns.  The volume of the daughter colony is</a:t>
            </a:r>
          </a:p>
          <a:p>
            <a:pPr>
              <a:buFontTx/>
              <a:buNone/>
            </a:pPr>
            <a:endParaRPr lang="en-US" altLang="en-US" sz="1600"/>
          </a:p>
          <a:p>
            <a:pPr algn="ctr">
              <a:buFontTx/>
              <a:buNone/>
            </a:pPr>
            <a:r>
              <a:rPr lang="en-US" altLang="en-US" sz="2400" b="1">
                <a:solidFill>
                  <a:srgbClr val="FF9900"/>
                </a:solidFill>
              </a:rPr>
              <a:t>4</a:t>
            </a:r>
            <a:r>
              <a:rPr lang="el-GR" altLang="en-US" sz="2400" b="1">
                <a:solidFill>
                  <a:srgbClr val="FF9900"/>
                </a:solidFill>
                <a:cs typeface="Times New Roman" panose="02020603050405020304" pitchFamily="18" charset="0"/>
              </a:rPr>
              <a:t>π</a:t>
            </a:r>
            <a:r>
              <a:rPr lang="en-US" altLang="en-US" sz="2400" b="1">
                <a:solidFill>
                  <a:srgbClr val="FF9900"/>
                </a:solidFill>
                <a:cs typeface="Times New Roman" panose="02020603050405020304" pitchFamily="18" charset="0"/>
              </a:rPr>
              <a:t>(490.5 </a:t>
            </a:r>
            <a:r>
              <a:rPr lang="el-GR" altLang="en-US" sz="2400" b="1">
                <a:solidFill>
                  <a:srgbClr val="FF9900"/>
                </a:solidFill>
                <a:cs typeface="Times New Roman" panose="02020603050405020304" pitchFamily="18" charset="0"/>
              </a:rPr>
              <a:t>μ</a:t>
            </a:r>
            <a:r>
              <a:rPr lang="en-US" altLang="en-US" sz="2400" b="1">
                <a:solidFill>
                  <a:srgbClr val="FF9900"/>
                </a:solidFill>
                <a:cs typeface="Times New Roman" panose="02020603050405020304" pitchFamily="18" charset="0"/>
              </a:rPr>
              <a:t>m)</a:t>
            </a:r>
            <a:r>
              <a:rPr lang="en-US" altLang="en-US" sz="2400" b="1" baseline="30000">
                <a:solidFill>
                  <a:srgbClr val="FF9900"/>
                </a:solidFill>
                <a:cs typeface="Times New Roman" panose="02020603050405020304" pitchFamily="18" charset="0"/>
              </a:rPr>
              <a:t>3</a:t>
            </a:r>
            <a:r>
              <a:rPr lang="en-US" altLang="en-US" sz="2400" b="1">
                <a:solidFill>
                  <a:srgbClr val="FF9900"/>
                </a:solidFill>
                <a:cs typeface="Times New Roman" panose="02020603050405020304" pitchFamily="18" charset="0"/>
              </a:rPr>
              <a:t>/3 = </a:t>
            </a:r>
            <a:r>
              <a:rPr lang="en-US" altLang="en-US" sz="2400" b="1">
                <a:solidFill>
                  <a:srgbClr val="FF9900"/>
                </a:solidFill>
              </a:rPr>
              <a:t>4</a:t>
            </a:r>
            <a:r>
              <a:rPr lang="el-GR" altLang="en-US" sz="2400" b="1">
                <a:solidFill>
                  <a:srgbClr val="FF9900"/>
                </a:solidFill>
                <a:cs typeface="Times New Roman" panose="02020603050405020304" pitchFamily="18" charset="0"/>
              </a:rPr>
              <a:t>π</a:t>
            </a:r>
            <a:r>
              <a:rPr lang="en-US" altLang="en-US" sz="2400" b="1">
                <a:solidFill>
                  <a:srgbClr val="FF9900"/>
                </a:solidFill>
                <a:cs typeface="Times New Roman" panose="02020603050405020304" pitchFamily="18" charset="0"/>
              </a:rPr>
              <a:t>(490.5 </a:t>
            </a:r>
            <a:r>
              <a:rPr lang="el-GR" altLang="en-US" sz="2400" b="1">
                <a:solidFill>
                  <a:srgbClr val="FF9900"/>
                </a:solidFill>
                <a:cs typeface="Times New Roman" panose="02020603050405020304" pitchFamily="18" charset="0"/>
              </a:rPr>
              <a:t>×</a:t>
            </a:r>
            <a:r>
              <a:rPr lang="en-US" altLang="en-US" sz="2400" b="1">
                <a:solidFill>
                  <a:srgbClr val="FF9900"/>
                </a:solidFill>
                <a:cs typeface="Times New Roman" panose="02020603050405020304" pitchFamily="18" charset="0"/>
              </a:rPr>
              <a:t> 10</a:t>
            </a:r>
            <a:r>
              <a:rPr lang="en-US" altLang="en-US" sz="2400" b="1" baseline="30000">
                <a:solidFill>
                  <a:srgbClr val="FF9900"/>
                </a:solidFill>
                <a:cs typeface="Times New Roman" panose="02020603050405020304" pitchFamily="18" charset="0"/>
              </a:rPr>
              <a:t>-6</a:t>
            </a:r>
            <a:r>
              <a:rPr lang="en-US" altLang="en-US" sz="2400" b="1">
                <a:solidFill>
                  <a:srgbClr val="FF9900"/>
                </a:solidFill>
                <a:cs typeface="Times New Roman" panose="02020603050405020304" pitchFamily="18" charset="0"/>
              </a:rPr>
              <a:t>m)</a:t>
            </a:r>
            <a:r>
              <a:rPr lang="en-US" altLang="en-US" sz="2400" b="1" baseline="30000">
                <a:solidFill>
                  <a:srgbClr val="FF9900"/>
                </a:solidFill>
                <a:cs typeface="Times New Roman" panose="02020603050405020304" pitchFamily="18" charset="0"/>
              </a:rPr>
              <a:t>3</a:t>
            </a:r>
            <a:r>
              <a:rPr lang="en-US" altLang="en-US" sz="2400" b="1">
                <a:solidFill>
                  <a:srgbClr val="FF9900"/>
                </a:solidFill>
                <a:cs typeface="Times New Roman" panose="02020603050405020304" pitchFamily="18" charset="0"/>
              </a:rPr>
              <a:t>/3 = 4.94 </a:t>
            </a:r>
            <a:r>
              <a:rPr lang="el-GR" altLang="en-US" sz="2400" b="1">
                <a:solidFill>
                  <a:srgbClr val="FF9900"/>
                </a:solidFill>
                <a:cs typeface="Times New Roman" panose="02020603050405020304" pitchFamily="18" charset="0"/>
              </a:rPr>
              <a:t>×</a:t>
            </a:r>
            <a:r>
              <a:rPr lang="en-US" altLang="en-US" sz="2400" b="1">
                <a:solidFill>
                  <a:srgbClr val="FF9900"/>
                </a:solidFill>
                <a:cs typeface="Times New Roman" panose="02020603050405020304" pitchFamily="18" charset="0"/>
              </a:rPr>
              <a:t> 10</a:t>
            </a:r>
            <a:r>
              <a:rPr lang="en-US" altLang="en-US" sz="2400" b="1" baseline="30000">
                <a:solidFill>
                  <a:srgbClr val="FF9900"/>
                </a:solidFill>
                <a:cs typeface="Times New Roman" panose="02020603050405020304" pitchFamily="18" charset="0"/>
              </a:rPr>
              <a:t>-10</a:t>
            </a:r>
            <a:r>
              <a:rPr lang="en-US" altLang="en-US" sz="2400" b="1">
                <a:solidFill>
                  <a:srgbClr val="FF9900"/>
                </a:solidFill>
                <a:cs typeface="Times New Roman" panose="02020603050405020304" pitchFamily="18" charset="0"/>
              </a:rPr>
              <a:t>m</a:t>
            </a:r>
            <a:r>
              <a:rPr lang="en-US" altLang="en-US" sz="2400" b="1" baseline="30000">
                <a:solidFill>
                  <a:srgbClr val="FF9900"/>
                </a:solidFill>
                <a:cs typeface="Times New Roman" panose="02020603050405020304" pitchFamily="18" charset="0"/>
              </a:rPr>
              <a:t>3</a:t>
            </a:r>
            <a:endParaRPr lang="en-US" altLang="en-US" sz="2400" b="1">
              <a:solidFill>
                <a:srgbClr val="FF9900"/>
              </a:solidFill>
            </a:endParaRPr>
          </a:p>
          <a:p>
            <a:pPr>
              <a:buFontTx/>
              <a:buNone/>
            </a:pPr>
            <a:r>
              <a:rPr lang="en-US" altLang="en-US" sz="2400"/>
              <a:t> </a:t>
            </a:r>
          </a:p>
          <a:p>
            <a:pPr>
              <a:buFontTx/>
              <a:buNone/>
            </a:pPr>
            <a:r>
              <a:rPr lang="en-US" altLang="en-US" sz="2400"/>
              <a:t>Since a microliter is equal to 1.0 × 10</a:t>
            </a:r>
            <a:r>
              <a:rPr lang="en-US" altLang="en-US" sz="2400" baseline="30000"/>
              <a:t>-9</a:t>
            </a:r>
            <a:r>
              <a:rPr lang="en-US" altLang="en-US" sz="2400"/>
              <a:t>m</a:t>
            </a:r>
            <a:r>
              <a:rPr lang="en-US" altLang="en-US" sz="2400" baseline="30000"/>
              <a:t>3</a:t>
            </a:r>
            <a:r>
              <a:rPr lang="en-US" altLang="en-US" sz="2400"/>
              <a:t>, the volume of the colony in microliters is </a:t>
            </a:r>
          </a:p>
          <a:p>
            <a:pPr>
              <a:buFontTx/>
              <a:buNone/>
            </a:pPr>
            <a:endParaRPr lang="en-US" altLang="en-US" sz="2400"/>
          </a:p>
          <a:p>
            <a:pPr algn="ctr">
              <a:buFontTx/>
              <a:buNone/>
            </a:pPr>
            <a:r>
              <a:rPr lang="en-US" altLang="en-US" sz="2400" b="1">
                <a:solidFill>
                  <a:srgbClr val="FF9900"/>
                </a:solidFill>
                <a:cs typeface="Times New Roman" panose="02020603050405020304" pitchFamily="18" charset="0"/>
              </a:rPr>
              <a:t>4.94 </a:t>
            </a:r>
            <a:r>
              <a:rPr lang="el-GR" altLang="en-US" sz="2400" b="1">
                <a:solidFill>
                  <a:srgbClr val="FF9900"/>
                </a:solidFill>
                <a:cs typeface="Times New Roman" panose="02020603050405020304" pitchFamily="18" charset="0"/>
              </a:rPr>
              <a:t>×</a:t>
            </a:r>
            <a:r>
              <a:rPr lang="en-US" altLang="en-US" sz="2400" b="1">
                <a:solidFill>
                  <a:srgbClr val="FF9900"/>
                </a:solidFill>
                <a:cs typeface="Times New Roman" panose="02020603050405020304" pitchFamily="18" charset="0"/>
              </a:rPr>
              <a:t> 10</a:t>
            </a:r>
            <a:r>
              <a:rPr lang="en-US" altLang="en-US" sz="2400" b="1" baseline="30000">
                <a:solidFill>
                  <a:srgbClr val="FF9900"/>
                </a:solidFill>
                <a:cs typeface="Times New Roman" panose="02020603050405020304" pitchFamily="18" charset="0"/>
              </a:rPr>
              <a:t>-10</a:t>
            </a:r>
            <a:r>
              <a:rPr lang="en-US" altLang="en-US" sz="2400" b="1">
                <a:solidFill>
                  <a:srgbClr val="FF9900"/>
                </a:solidFill>
                <a:cs typeface="Times New Roman" panose="02020603050405020304" pitchFamily="18" charset="0"/>
              </a:rPr>
              <a:t>m</a:t>
            </a:r>
            <a:r>
              <a:rPr lang="en-US" altLang="en-US" sz="2400" b="1" baseline="30000">
                <a:solidFill>
                  <a:srgbClr val="FF9900"/>
                </a:solidFill>
                <a:cs typeface="Times New Roman" panose="02020603050405020304" pitchFamily="18" charset="0"/>
              </a:rPr>
              <a:t>3</a:t>
            </a:r>
            <a:r>
              <a:rPr lang="en-US" altLang="en-US" sz="2400" b="1">
                <a:solidFill>
                  <a:srgbClr val="FF9900"/>
                </a:solidFill>
                <a:cs typeface="Times New Roman" panose="02020603050405020304" pitchFamily="18" charset="0"/>
              </a:rPr>
              <a:t>/ 1.0 </a:t>
            </a:r>
            <a:r>
              <a:rPr lang="el-GR" altLang="en-US" sz="2400" b="1">
                <a:solidFill>
                  <a:srgbClr val="FF9900"/>
                </a:solidFill>
                <a:cs typeface="Times New Roman" panose="02020603050405020304" pitchFamily="18" charset="0"/>
              </a:rPr>
              <a:t>×</a:t>
            </a:r>
            <a:r>
              <a:rPr lang="en-US" altLang="en-US" sz="2400" b="1">
                <a:solidFill>
                  <a:srgbClr val="FF9900"/>
                </a:solidFill>
                <a:cs typeface="Times New Roman" panose="02020603050405020304" pitchFamily="18" charset="0"/>
              </a:rPr>
              <a:t> 10</a:t>
            </a:r>
            <a:r>
              <a:rPr lang="en-US" altLang="en-US" sz="2400" b="1" baseline="30000">
                <a:solidFill>
                  <a:srgbClr val="FF9900"/>
                </a:solidFill>
                <a:cs typeface="Times New Roman" panose="02020603050405020304" pitchFamily="18" charset="0"/>
              </a:rPr>
              <a:t>-9</a:t>
            </a:r>
            <a:r>
              <a:rPr lang="en-US" altLang="en-US" sz="2400" b="1">
                <a:solidFill>
                  <a:srgbClr val="FF9900"/>
                </a:solidFill>
                <a:cs typeface="Times New Roman" panose="02020603050405020304" pitchFamily="18" charset="0"/>
              </a:rPr>
              <a:t>m</a:t>
            </a:r>
            <a:r>
              <a:rPr lang="en-US" altLang="en-US" sz="2400" b="1" baseline="30000">
                <a:solidFill>
                  <a:srgbClr val="FF9900"/>
                </a:solidFill>
                <a:cs typeface="Times New Roman" panose="02020603050405020304" pitchFamily="18" charset="0"/>
              </a:rPr>
              <a:t>3</a:t>
            </a:r>
            <a:r>
              <a:rPr lang="en-US" altLang="en-US" sz="2400" b="1">
                <a:solidFill>
                  <a:srgbClr val="FF9900"/>
                </a:solidFill>
                <a:cs typeface="Times New Roman" panose="02020603050405020304" pitchFamily="18" charset="0"/>
              </a:rPr>
              <a:t> = 4.94 </a:t>
            </a:r>
            <a:r>
              <a:rPr lang="el-GR" altLang="en-US" sz="2400" b="1">
                <a:solidFill>
                  <a:srgbClr val="FF9900"/>
                </a:solidFill>
                <a:cs typeface="Times New Roman" panose="02020603050405020304" pitchFamily="18" charset="0"/>
              </a:rPr>
              <a:t>×</a:t>
            </a:r>
            <a:r>
              <a:rPr lang="en-US" altLang="en-US" sz="2400" b="1">
                <a:solidFill>
                  <a:srgbClr val="FF9900"/>
                </a:solidFill>
                <a:cs typeface="Times New Roman" panose="02020603050405020304" pitchFamily="18" charset="0"/>
              </a:rPr>
              <a:t> 10</a:t>
            </a:r>
            <a:r>
              <a:rPr lang="en-US" altLang="en-US" sz="2400" b="1" baseline="30000">
                <a:solidFill>
                  <a:srgbClr val="FF9900"/>
                </a:solidFill>
                <a:cs typeface="Times New Roman" panose="02020603050405020304" pitchFamily="18" charset="0"/>
              </a:rPr>
              <a:t>-1</a:t>
            </a:r>
            <a:r>
              <a:rPr lang="en-US" altLang="en-US" sz="2400" b="1">
                <a:solidFill>
                  <a:srgbClr val="FF9900"/>
                </a:solidFill>
                <a:cs typeface="Times New Roman" panose="02020603050405020304" pitchFamily="18" charset="0"/>
              </a:rPr>
              <a:t>m</a:t>
            </a:r>
            <a:r>
              <a:rPr lang="en-US" altLang="en-US" sz="2400" b="1" baseline="30000">
                <a:solidFill>
                  <a:srgbClr val="FF9900"/>
                </a:solidFill>
                <a:cs typeface="Times New Roman" panose="02020603050405020304" pitchFamily="18" charset="0"/>
              </a:rPr>
              <a:t>3</a:t>
            </a:r>
            <a:r>
              <a:rPr lang="en-US" altLang="en-US" sz="2400" b="1">
                <a:solidFill>
                  <a:srgbClr val="FF9900"/>
                </a:solidFill>
                <a:cs typeface="Times New Roman" panose="02020603050405020304" pitchFamily="18" charset="0"/>
              </a:rPr>
              <a:t> = 0.494 </a:t>
            </a:r>
            <a:r>
              <a:rPr lang="el-GR" altLang="en-US" sz="2400" b="1">
                <a:solidFill>
                  <a:srgbClr val="FF9900"/>
                </a:solidFill>
                <a:cs typeface="Times New Roman" panose="02020603050405020304" pitchFamily="18" charset="0"/>
              </a:rPr>
              <a:t>μ</a:t>
            </a:r>
            <a:r>
              <a:rPr lang="en-US" altLang="en-US" sz="2400" b="1">
                <a:solidFill>
                  <a:srgbClr val="FF9900"/>
                </a:solidFill>
                <a:cs typeface="Times New Roman" panose="02020603050405020304" pitchFamily="18" charset="0"/>
              </a:rPr>
              <a:t>l</a:t>
            </a:r>
            <a:endParaRPr lang="en-US" altLang="en-US" sz="16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Slide Number Placeholder 5">
            <a:extLst>
              <a:ext uri="{FF2B5EF4-FFF2-40B4-BE49-F238E27FC236}">
                <a16:creationId xmlns:a16="http://schemas.microsoft.com/office/drawing/2014/main" id="{9145A503-4AEE-4D0F-AB34-705606128D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C45CEE-5477-438B-9943-532D05BA068D}" type="slidenum">
              <a:rPr lang="en-US" altLang="en-US">
                <a:solidFill>
                  <a:schemeClr val="bg1"/>
                </a:solidFill>
              </a:rPr>
              <a:pPr eaLnBrk="1" hangingPunct="1"/>
              <a:t>89</a:t>
            </a:fld>
            <a:endParaRPr lang="en-US" altLang="en-US">
              <a:solidFill>
                <a:schemeClr val="bg1"/>
              </a:solidFill>
            </a:endParaRPr>
          </a:p>
        </p:txBody>
      </p:sp>
      <p:sp>
        <p:nvSpPr>
          <p:cNvPr id="92163" name="Rectangle 2">
            <a:extLst>
              <a:ext uri="{FF2B5EF4-FFF2-40B4-BE49-F238E27FC236}">
                <a16:creationId xmlns:a16="http://schemas.microsoft.com/office/drawing/2014/main" id="{680C653F-BCDB-434C-AE7D-4ADB5CCFD601}"/>
              </a:ext>
            </a:extLst>
          </p:cNvPr>
          <p:cNvSpPr>
            <a:spLocks noGrp="1" noChangeArrowheads="1"/>
          </p:cNvSpPr>
          <p:nvPr>
            <p:ph type="title"/>
          </p:nvPr>
        </p:nvSpPr>
        <p:spPr>
          <a:xfrm>
            <a:off x="152400" y="0"/>
            <a:ext cx="8839200" cy="533400"/>
          </a:xfrm>
          <a:solidFill>
            <a:srgbClr val="FFC000"/>
          </a:solidFill>
          <a:ln w="38100">
            <a:solidFill>
              <a:schemeClr val="tx1"/>
            </a:solidFill>
            <a:miter lim="800000"/>
            <a:headEnd/>
            <a:tailEnd/>
          </a:ln>
        </p:spPr>
        <p:txBody>
          <a:bodyPr/>
          <a:lstStyle/>
          <a:p>
            <a:r>
              <a:rPr lang="en-US" altLang="en-US" sz="2400" b="1"/>
              <a:t>Exercise 2c</a:t>
            </a:r>
            <a:r>
              <a:rPr lang="en-US" altLang="en-US" sz="2400"/>
              <a:t>. </a:t>
            </a:r>
            <a:r>
              <a:rPr lang="en-US" altLang="en-US" sz="2400" b="1"/>
              <a:t>Answers to Supersolver Questions</a:t>
            </a:r>
            <a:endParaRPr lang="en-US" altLang="en-US" sz="2400"/>
          </a:p>
        </p:txBody>
      </p:sp>
      <p:sp>
        <p:nvSpPr>
          <p:cNvPr id="41987" name="Rectangle 3">
            <a:extLst>
              <a:ext uri="{FF2B5EF4-FFF2-40B4-BE49-F238E27FC236}">
                <a16:creationId xmlns:a16="http://schemas.microsoft.com/office/drawing/2014/main" id="{CB95467F-72B8-436A-B14A-C809A8ADF5DF}"/>
              </a:ext>
            </a:extLst>
          </p:cNvPr>
          <p:cNvSpPr>
            <a:spLocks noGrp="1" noChangeArrowheads="1"/>
          </p:cNvSpPr>
          <p:nvPr>
            <p:ph type="body" idx="1"/>
          </p:nvPr>
        </p:nvSpPr>
        <p:spPr>
          <a:xfrm>
            <a:off x="152400" y="533400"/>
            <a:ext cx="8839200" cy="5410200"/>
          </a:xfrm>
        </p:spPr>
        <p:txBody>
          <a:bodyPr/>
          <a:lstStyle/>
          <a:p>
            <a:r>
              <a:rPr lang="en-US" altLang="en-US" sz="2400" b="1"/>
              <a:t>Q12. Clams use gills for gas exchange and in the collection of food particles, just as sponges pump water through collar cells. Researchers predict that clams at deeper depths will have much larger gills than individuals of the same species would have in shallow waters. Why might this be the case, and how could they quantitatively test this hypothesis. </a:t>
            </a:r>
            <a:endParaRPr lang="en-US" altLang="en-US" sz="2400"/>
          </a:p>
          <a:p>
            <a:pPr>
              <a:buFontTx/>
              <a:buNone/>
            </a:pPr>
            <a:r>
              <a:rPr lang="en-US" altLang="en-US" sz="2400"/>
              <a:t> </a:t>
            </a:r>
          </a:p>
          <a:p>
            <a:pPr>
              <a:buFont typeface="Wingdings" panose="05000000000000000000" pitchFamily="2" charset="2"/>
              <a:buChar char="q"/>
            </a:pPr>
            <a:r>
              <a:rPr lang="en-US" altLang="en-US" sz="2400"/>
              <a:t>There would be less oxygen available in the depths of the ocean, because photosynthesis, which releases oxygen, occurs only in the photic zone receiving light. Shallow waters layer will also gain additional oxygen through gas exchanges occurring at the surface.  Therefore, clams at deeper depths might be expected to have larger gills to be able to obtain their oxygen requirements from the less oxygenated habitats.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556CACC9-2FDA-4B81-AF10-58F97EEB91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2608E0-2279-4407-80DF-511083A69A2E}" type="slidenum">
              <a:rPr lang="en-US" altLang="en-US"/>
              <a:pPr eaLnBrk="1" hangingPunct="1"/>
              <a:t>9</a:t>
            </a:fld>
            <a:endParaRPr lang="en-US" altLang="en-US"/>
          </a:p>
        </p:txBody>
      </p:sp>
      <p:sp>
        <p:nvSpPr>
          <p:cNvPr id="10243" name="Rectangle 2">
            <a:extLst>
              <a:ext uri="{FF2B5EF4-FFF2-40B4-BE49-F238E27FC236}">
                <a16:creationId xmlns:a16="http://schemas.microsoft.com/office/drawing/2014/main" id="{8DC22D88-C257-4106-AC6B-BE0A9AC21784}"/>
              </a:ext>
            </a:extLst>
          </p:cNvPr>
          <p:cNvSpPr>
            <a:spLocks noGrp="1" noChangeArrowheads="1"/>
          </p:cNvSpPr>
          <p:nvPr>
            <p:ph type="title"/>
          </p:nvPr>
        </p:nvSpPr>
        <p:spPr>
          <a:xfrm>
            <a:off x="457200" y="0"/>
            <a:ext cx="8229600" cy="655638"/>
          </a:xfrm>
          <a:solidFill>
            <a:srgbClr val="E04EBA"/>
          </a:solidFill>
          <a:ln w="38100">
            <a:solidFill>
              <a:schemeClr val="tx1"/>
            </a:solidFill>
            <a:miter lim="800000"/>
            <a:headEnd/>
            <a:tailEnd/>
          </a:ln>
        </p:spPr>
        <p:txBody>
          <a:bodyPr/>
          <a:lstStyle/>
          <a:p>
            <a:pPr eaLnBrk="1" hangingPunct="1"/>
            <a:r>
              <a:rPr lang="en-US" altLang="en-US" sz="3200" b="1"/>
              <a:t>Exercise 1: What is its mass?</a:t>
            </a:r>
          </a:p>
        </p:txBody>
      </p:sp>
      <p:sp>
        <p:nvSpPr>
          <p:cNvPr id="9219" name="Rectangle 3">
            <a:extLst>
              <a:ext uri="{FF2B5EF4-FFF2-40B4-BE49-F238E27FC236}">
                <a16:creationId xmlns:a16="http://schemas.microsoft.com/office/drawing/2014/main" id="{307037A6-5AF4-4030-9237-84ED5EC2CB0D}"/>
              </a:ext>
            </a:extLst>
          </p:cNvPr>
          <p:cNvSpPr>
            <a:spLocks noGrp="1" noChangeArrowheads="1"/>
          </p:cNvSpPr>
          <p:nvPr>
            <p:ph type="body" idx="1"/>
          </p:nvPr>
        </p:nvSpPr>
        <p:spPr>
          <a:xfrm>
            <a:off x="228600" y="762000"/>
            <a:ext cx="8686800" cy="5867400"/>
          </a:xfrm>
        </p:spPr>
        <p:txBody>
          <a:bodyPr/>
          <a:lstStyle/>
          <a:p>
            <a:pPr eaLnBrk="1" hangingPunct="1">
              <a:buFont typeface="Wingdings" pitchFamily="2" charset="2"/>
              <a:buChar char="q"/>
              <a:defRPr/>
            </a:pPr>
            <a:r>
              <a:rPr lang="en-US" sz="2800" b="1" dirty="0"/>
              <a:t> </a:t>
            </a:r>
            <a:r>
              <a:rPr lang="en-US" sz="2400" b="1" dirty="0"/>
              <a:t>Anything that can cause an object to accelerate is called a force.</a:t>
            </a:r>
            <a:endParaRPr lang="en-US" sz="2000" b="1" dirty="0"/>
          </a:p>
          <a:p>
            <a:pPr lvl="1" eaLnBrk="1" hangingPunct="1">
              <a:buFont typeface="Wingdings" pitchFamily="2" charset="2"/>
              <a:buChar char="q"/>
              <a:defRPr/>
            </a:pPr>
            <a:r>
              <a:rPr lang="en-US" sz="2400" b="1" dirty="0">
                <a:ea typeface="+mn-ea"/>
                <a:cs typeface="+mn-cs"/>
              </a:rPr>
              <a:t>Gravity, magnetism, friction, and tension are examples of forces.  </a:t>
            </a:r>
          </a:p>
          <a:p>
            <a:pPr lvl="1" eaLnBrk="1" hangingPunct="1">
              <a:buFont typeface="Wingdings" pitchFamily="2" charset="2"/>
              <a:buChar char="q"/>
              <a:defRPr/>
            </a:pPr>
            <a:r>
              <a:rPr lang="en-US" sz="2400" b="1" dirty="0">
                <a:ea typeface="+mn-ea"/>
                <a:cs typeface="+mn-cs"/>
              </a:rPr>
              <a:t>If you hold your pencil up above your desk and then release it, the force of gravity will cause the pencil to fall to the desk.  </a:t>
            </a:r>
          </a:p>
          <a:p>
            <a:pPr lvl="1" eaLnBrk="1" hangingPunct="1">
              <a:buFont typeface="Wingdings" pitchFamily="2" charset="2"/>
              <a:buChar char="q"/>
              <a:defRPr/>
            </a:pPr>
            <a:r>
              <a:rPr lang="en-US" sz="2400" b="1" dirty="0">
                <a:ea typeface="+mn-ea"/>
                <a:cs typeface="+mn-cs"/>
              </a:rPr>
              <a:t>If you repeat this same experiment in outer space, beyond the reach of Earth’s gravity, the pencil will simply float in place.  That is, its motion will stay the same.  </a:t>
            </a:r>
          </a:p>
          <a:p>
            <a:pPr lvl="1" eaLnBrk="1" hangingPunct="1">
              <a:buFont typeface="Wingdings" pitchFamily="2" charset="2"/>
              <a:buChar char="q"/>
              <a:defRPr/>
            </a:pPr>
            <a:r>
              <a:rPr lang="en-US" sz="2400" b="1" dirty="0">
                <a:ea typeface="+mn-ea"/>
                <a:cs typeface="+mn-cs"/>
              </a:rPr>
              <a:t>In this exercise, we will measure how gravity changes the motions of various objects, in order to discover how massive the objects are. </a:t>
            </a:r>
          </a:p>
          <a:p>
            <a:pPr lvl="1" eaLnBrk="1" hangingPunct="1">
              <a:buFont typeface="Wingdings" pitchFamily="2" charset="2"/>
              <a:buChar char="q"/>
              <a:defRPr/>
            </a:pPr>
            <a:endParaRPr lang="en-US" sz="1600" b="1"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Slide Number Placeholder 5">
            <a:extLst>
              <a:ext uri="{FF2B5EF4-FFF2-40B4-BE49-F238E27FC236}">
                <a16:creationId xmlns:a16="http://schemas.microsoft.com/office/drawing/2014/main" id="{09672068-968E-4C68-A7E1-7C1DBFA70B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670987-BEC2-47DE-9CD4-29B436CDD533}" type="slidenum">
              <a:rPr lang="en-US" altLang="en-US">
                <a:solidFill>
                  <a:schemeClr val="bg1"/>
                </a:solidFill>
              </a:rPr>
              <a:pPr eaLnBrk="1" hangingPunct="1"/>
              <a:t>90</a:t>
            </a:fld>
            <a:endParaRPr lang="en-US" altLang="en-US">
              <a:solidFill>
                <a:schemeClr val="bg1"/>
              </a:solidFill>
            </a:endParaRPr>
          </a:p>
        </p:txBody>
      </p:sp>
      <p:sp>
        <p:nvSpPr>
          <p:cNvPr id="93187" name="Rectangle 2">
            <a:extLst>
              <a:ext uri="{FF2B5EF4-FFF2-40B4-BE49-F238E27FC236}">
                <a16:creationId xmlns:a16="http://schemas.microsoft.com/office/drawing/2014/main" id="{1E6C2036-4728-4757-A2BD-88DA1F7E4D12}"/>
              </a:ext>
            </a:extLst>
          </p:cNvPr>
          <p:cNvSpPr>
            <a:spLocks noGrp="1" noChangeArrowheads="1"/>
          </p:cNvSpPr>
          <p:nvPr>
            <p:ph type="title"/>
          </p:nvPr>
        </p:nvSpPr>
        <p:spPr>
          <a:xfrm>
            <a:off x="152400" y="0"/>
            <a:ext cx="8839200" cy="533400"/>
          </a:xfrm>
          <a:solidFill>
            <a:srgbClr val="FFC000"/>
          </a:solidFill>
          <a:ln w="38100">
            <a:solidFill>
              <a:schemeClr val="tx1"/>
            </a:solidFill>
            <a:miter lim="800000"/>
            <a:headEnd/>
            <a:tailEnd/>
          </a:ln>
        </p:spPr>
        <p:txBody>
          <a:bodyPr/>
          <a:lstStyle/>
          <a:p>
            <a:r>
              <a:rPr lang="en-US" altLang="en-US" sz="2400" b="1"/>
              <a:t>Exercise 2c</a:t>
            </a:r>
            <a:r>
              <a:rPr lang="en-US" altLang="en-US" sz="2400"/>
              <a:t>. </a:t>
            </a:r>
            <a:r>
              <a:rPr lang="en-US" altLang="en-US" sz="2400" b="1"/>
              <a:t>Answers to Supersolver Questions</a:t>
            </a:r>
            <a:endParaRPr lang="en-US" altLang="en-US" sz="2400"/>
          </a:p>
        </p:txBody>
      </p:sp>
      <p:sp>
        <p:nvSpPr>
          <p:cNvPr id="41987" name="Rectangle 3">
            <a:extLst>
              <a:ext uri="{FF2B5EF4-FFF2-40B4-BE49-F238E27FC236}">
                <a16:creationId xmlns:a16="http://schemas.microsoft.com/office/drawing/2014/main" id="{BF803CCF-47C0-4AC8-8A64-80125C2BB434}"/>
              </a:ext>
            </a:extLst>
          </p:cNvPr>
          <p:cNvSpPr>
            <a:spLocks noGrp="1" noChangeArrowheads="1"/>
          </p:cNvSpPr>
          <p:nvPr>
            <p:ph type="body" idx="1"/>
          </p:nvPr>
        </p:nvSpPr>
        <p:spPr>
          <a:xfrm>
            <a:off x="152400" y="533400"/>
            <a:ext cx="8839200" cy="5410200"/>
          </a:xfrm>
        </p:spPr>
        <p:txBody>
          <a:bodyPr/>
          <a:lstStyle/>
          <a:p>
            <a:pPr>
              <a:buFont typeface="Wingdings" panose="05000000000000000000" pitchFamily="2" charset="2"/>
              <a:buChar char="q"/>
            </a:pPr>
            <a:r>
              <a:rPr lang="en-US" altLang="en-US" sz="2400"/>
              <a:t>To quantitatively test this hypothesis </a:t>
            </a:r>
            <a:r>
              <a:rPr lang="en-US" altLang="en-US" sz="2400" b="1">
                <a:solidFill>
                  <a:srgbClr val="FF6600"/>
                </a:solidFill>
              </a:rPr>
              <a:t>in living specimens</a:t>
            </a:r>
            <a:r>
              <a:rPr lang="en-US" altLang="en-US" sz="2400" b="1"/>
              <a:t>,  </a:t>
            </a:r>
            <a:r>
              <a:rPr lang="en-US" altLang="en-US" sz="2400"/>
              <a:t>biologists release a known volume of water containing dye (e.g., food coloring) at the incurrent syphon of test clams where water is pulled in by the action of cilia. They then time the release of the dye as the water containing it is expelled from the clam. Using this method, they can quantitatively compare pumping rates (the volume of water moved through the gills per unit time) in clams. The larger the gill volume, the greater the pumping rate.  </a:t>
            </a:r>
          </a:p>
          <a:p>
            <a:pPr>
              <a:buFont typeface="Wingdings" panose="05000000000000000000" pitchFamily="2" charset="2"/>
              <a:buChar char="q"/>
            </a:pPr>
            <a:endParaRPr lang="en-US" altLang="en-US" sz="2400"/>
          </a:p>
          <a:p>
            <a:pPr>
              <a:buFont typeface="Wingdings" panose="05000000000000000000" pitchFamily="2" charset="2"/>
              <a:buChar char="q"/>
            </a:pPr>
            <a:r>
              <a:rPr lang="en-US" altLang="en-US" sz="2400" b="1">
                <a:solidFill>
                  <a:srgbClr val="FF6600"/>
                </a:solidFill>
              </a:rPr>
              <a:t>In dissected specimens</a:t>
            </a:r>
            <a:r>
              <a:rPr lang="en-US" altLang="en-US" sz="2400"/>
              <a:t>,</a:t>
            </a:r>
            <a:r>
              <a:rPr lang="en-US" altLang="en-US" sz="2400" b="1"/>
              <a:t> </a:t>
            </a:r>
            <a:r>
              <a:rPr lang="en-US" altLang="en-US" sz="2400"/>
              <a:t>water displacement would be a good approach to comparing the relative size of gills collected from clans at the two depths.</a:t>
            </a:r>
          </a:p>
        </p:txBody>
      </p:sp>
      <p:sp>
        <p:nvSpPr>
          <p:cNvPr id="10" name="Action Button: Home 9">
            <a:hlinkClick r:id="rId2" action="ppaction://hlinksldjump" highlightClick="1"/>
            <a:extLst>
              <a:ext uri="{FF2B5EF4-FFF2-40B4-BE49-F238E27FC236}">
                <a16:creationId xmlns:a16="http://schemas.microsoft.com/office/drawing/2014/main" id="{4BDC93FF-7E1D-4BEF-B7B7-7EAA30976C21}"/>
              </a:ext>
            </a:extLst>
          </p:cNvPr>
          <p:cNvSpPr/>
          <p:nvPr/>
        </p:nvSpPr>
        <p:spPr>
          <a:xfrm>
            <a:off x="8534400" y="6248400"/>
            <a:ext cx="457200" cy="457200"/>
          </a:xfrm>
          <a:prstGeom prst="actionButtonHom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Slide Number Placeholder 5">
            <a:extLst>
              <a:ext uri="{FF2B5EF4-FFF2-40B4-BE49-F238E27FC236}">
                <a16:creationId xmlns:a16="http://schemas.microsoft.com/office/drawing/2014/main" id="{A833C740-B957-4E91-B440-FD7F98162A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49D3BC-3867-4559-A787-5866A6D87131}" type="slidenum">
              <a:rPr lang="en-US" altLang="en-US"/>
              <a:pPr eaLnBrk="1" hangingPunct="1"/>
              <a:t>91</a:t>
            </a:fld>
            <a:endParaRPr lang="en-US" altLang="en-US"/>
          </a:p>
        </p:txBody>
      </p:sp>
      <p:sp>
        <p:nvSpPr>
          <p:cNvPr id="94211" name="Rectangle 2">
            <a:extLst>
              <a:ext uri="{FF2B5EF4-FFF2-40B4-BE49-F238E27FC236}">
                <a16:creationId xmlns:a16="http://schemas.microsoft.com/office/drawing/2014/main" id="{BDFF20BA-CF3D-4CE4-84CF-917D0757138C}"/>
              </a:ext>
            </a:extLst>
          </p:cNvPr>
          <p:cNvSpPr>
            <a:spLocks noGrp="1" noChangeArrowheads="1"/>
          </p:cNvSpPr>
          <p:nvPr>
            <p:ph type="title"/>
          </p:nvPr>
        </p:nvSpPr>
        <p:spPr>
          <a:xfrm>
            <a:off x="457200" y="0"/>
            <a:ext cx="8229600" cy="533400"/>
          </a:xfrm>
          <a:solidFill>
            <a:srgbClr val="00B0F0"/>
          </a:solidFill>
          <a:ln w="38100">
            <a:solidFill>
              <a:schemeClr val="tx1"/>
            </a:solidFill>
            <a:miter lim="800000"/>
            <a:headEnd/>
            <a:tailEnd/>
          </a:ln>
        </p:spPr>
        <p:txBody>
          <a:bodyPr/>
          <a:lstStyle/>
          <a:p>
            <a:pPr eaLnBrk="1" hangingPunct="1"/>
            <a:br>
              <a:rPr lang="en-US" altLang="en-US" sz="3200" b="1"/>
            </a:br>
            <a:r>
              <a:rPr lang="en-US" altLang="en-US" sz="2800" b="1"/>
              <a:t>Exercise 3: Density</a:t>
            </a:r>
            <a:br>
              <a:rPr lang="en-US" altLang="en-US" sz="3200" b="1"/>
            </a:br>
            <a:endParaRPr lang="en-US" altLang="en-US" sz="3200" b="1"/>
          </a:p>
        </p:txBody>
      </p:sp>
      <p:sp>
        <p:nvSpPr>
          <p:cNvPr id="38915" name="Rectangle 3">
            <a:extLst>
              <a:ext uri="{FF2B5EF4-FFF2-40B4-BE49-F238E27FC236}">
                <a16:creationId xmlns:a16="http://schemas.microsoft.com/office/drawing/2014/main" id="{954022FD-A099-4A3E-AE6D-B1A741CFD6F7}"/>
              </a:ext>
            </a:extLst>
          </p:cNvPr>
          <p:cNvSpPr>
            <a:spLocks noGrp="1" noChangeArrowheads="1"/>
          </p:cNvSpPr>
          <p:nvPr>
            <p:ph type="body" idx="1"/>
          </p:nvPr>
        </p:nvSpPr>
        <p:spPr>
          <a:xfrm>
            <a:off x="152400" y="533400"/>
            <a:ext cx="6248400" cy="4525963"/>
          </a:xfrm>
        </p:spPr>
        <p:txBody>
          <a:bodyPr/>
          <a:lstStyle/>
          <a:p>
            <a:pPr>
              <a:buFont typeface="Wingdings" panose="05000000000000000000" pitchFamily="2" charset="2"/>
              <a:buChar char="q"/>
            </a:pPr>
            <a:r>
              <a:rPr lang="en-US" altLang="en-US" sz="2400"/>
              <a:t>Often, you judge how much mass an object has by its volume.  For example, you think of a refrigerator as being more massive than a toaster because it has a greater volume. </a:t>
            </a:r>
          </a:p>
          <a:p>
            <a:pPr>
              <a:buFont typeface="Wingdings" panose="05000000000000000000" pitchFamily="2" charset="2"/>
              <a:buChar char="q"/>
            </a:pPr>
            <a:r>
              <a:rPr lang="en-US" altLang="en-US" sz="2400"/>
              <a:t>Size can be used as an indication of mass, but appearances can be deceiving.  The material from which an object is made also influences its mass. Materials have different densities.  The </a:t>
            </a:r>
            <a:r>
              <a:rPr lang="en-US" altLang="en-US" sz="2400" b="1"/>
              <a:t>density</a:t>
            </a:r>
            <a:r>
              <a:rPr lang="en-US" altLang="en-US" sz="2400"/>
              <a:t> of a material is a measure of how tightly the matter making up the material is packed together. An object made of low density material may seem light for its size, while an object made of high density material may seem heavy for its size.  </a:t>
            </a:r>
          </a:p>
        </p:txBody>
      </p:sp>
      <p:pic>
        <p:nvPicPr>
          <p:cNvPr id="94213" name="Picture 4">
            <a:extLst>
              <a:ext uri="{FF2B5EF4-FFF2-40B4-BE49-F238E27FC236}">
                <a16:creationId xmlns:a16="http://schemas.microsoft.com/office/drawing/2014/main" id="{4069B122-FF0A-4F65-BCE2-DD9F35C8A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524000"/>
            <a:ext cx="26622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Slide Number Placeholder 5">
            <a:extLst>
              <a:ext uri="{FF2B5EF4-FFF2-40B4-BE49-F238E27FC236}">
                <a16:creationId xmlns:a16="http://schemas.microsoft.com/office/drawing/2014/main" id="{43A451EA-166E-4EA9-8B98-2E719E25C6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231240-370A-40B1-A3AE-DD15D5B5C345}" type="slidenum">
              <a:rPr lang="en-US" altLang="en-US"/>
              <a:pPr eaLnBrk="1" hangingPunct="1"/>
              <a:t>92</a:t>
            </a:fld>
            <a:endParaRPr lang="en-US" altLang="en-US"/>
          </a:p>
        </p:txBody>
      </p:sp>
      <p:sp>
        <p:nvSpPr>
          <p:cNvPr id="95235" name="Rectangle 2">
            <a:extLst>
              <a:ext uri="{FF2B5EF4-FFF2-40B4-BE49-F238E27FC236}">
                <a16:creationId xmlns:a16="http://schemas.microsoft.com/office/drawing/2014/main" id="{49DD179E-9B15-4896-8926-85DA22A5BAB2}"/>
              </a:ext>
            </a:extLst>
          </p:cNvPr>
          <p:cNvSpPr>
            <a:spLocks noGrp="1" noChangeArrowheads="1"/>
          </p:cNvSpPr>
          <p:nvPr>
            <p:ph type="title"/>
          </p:nvPr>
        </p:nvSpPr>
        <p:spPr>
          <a:xfrm>
            <a:off x="457200" y="0"/>
            <a:ext cx="8229600" cy="533400"/>
          </a:xfrm>
          <a:solidFill>
            <a:srgbClr val="00B0F0"/>
          </a:solidFill>
          <a:ln w="38100">
            <a:solidFill>
              <a:schemeClr val="tx1"/>
            </a:solidFill>
            <a:miter lim="800000"/>
            <a:headEnd/>
            <a:tailEnd/>
          </a:ln>
        </p:spPr>
        <p:txBody>
          <a:bodyPr/>
          <a:lstStyle/>
          <a:p>
            <a:pPr eaLnBrk="1" hangingPunct="1"/>
            <a:br>
              <a:rPr lang="en-US" altLang="en-US" sz="3200" b="1"/>
            </a:br>
            <a:r>
              <a:rPr lang="en-US" altLang="en-US" sz="2800" b="1"/>
              <a:t>Exercise 3: Density</a:t>
            </a:r>
            <a:br>
              <a:rPr lang="en-US" altLang="en-US" sz="3200" b="1"/>
            </a:br>
            <a:endParaRPr lang="en-US" altLang="en-US" sz="3200" b="1"/>
          </a:p>
        </p:txBody>
      </p:sp>
      <p:sp>
        <p:nvSpPr>
          <p:cNvPr id="38915" name="Rectangle 3">
            <a:extLst>
              <a:ext uri="{FF2B5EF4-FFF2-40B4-BE49-F238E27FC236}">
                <a16:creationId xmlns:a16="http://schemas.microsoft.com/office/drawing/2014/main" id="{E2FAEE8C-8CF8-4A6C-B398-AF0CE112578D}"/>
              </a:ext>
            </a:extLst>
          </p:cNvPr>
          <p:cNvSpPr>
            <a:spLocks noGrp="1" noChangeArrowheads="1"/>
          </p:cNvSpPr>
          <p:nvPr>
            <p:ph type="body" idx="1"/>
          </p:nvPr>
        </p:nvSpPr>
        <p:spPr>
          <a:xfrm>
            <a:off x="152400" y="533400"/>
            <a:ext cx="5943600" cy="4525963"/>
          </a:xfrm>
        </p:spPr>
        <p:txBody>
          <a:bodyPr/>
          <a:lstStyle/>
          <a:p>
            <a:pPr>
              <a:buFont typeface="Wingdings" panose="05000000000000000000" pitchFamily="2" charset="2"/>
              <a:buChar char="q"/>
            </a:pPr>
            <a:r>
              <a:rPr lang="en-US" altLang="en-US" sz="2400"/>
              <a:t>Think about a china dinner plate versus a paper picnic plate of the same volume. The china plate will be heavier than the paper plate, because bone china is denser (the mass is packed more closely together) than paper.</a:t>
            </a:r>
          </a:p>
          <a:p>
            <a:pPr>
              <a:buFont typeface="Wingdings" panose="05000000000000000000" pitchFamily="2" charset="2"/>
              <a:buChar char="q"/>
            </a:pPr>
            <a:r>
              <a:rPr lang="en-US" altLang="en-US" sz="2400"/>
              <a:t>When two liquids of differing density are combined, low density liquids rise to the top, while more dense liquids move to the bottom: they separate as shown to the right. </a:t>
            </a:r>
            <a:endParaRPr lang="en-US" altLang="en-US" sz="2000" b="1"/>
          </a:p>
        </p:txBody>
      </p:sp>
      <p:pic>
        <p:nvPicPr>
          <p:cNvPr id="6" name="Picture 5">
            <a:extLst>
              <a:ext uri="{FF2B5EF4-FFF2-40B4-BE49-F238E27FC236}">
                <a16:creationId xmlns:a16="http://schemas.microsoft.com/office/drawing/2014/main" id="{C79B1869-1CF7-47B2-B61E-675979FB2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733800"/>
            <a:ext cx="3048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par>
                                <p:cTn id="11" presetID="3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style.rotation</p:attrName>
                                        </p:attrNameLst>
                                      </p:cBhvr>
                                      <p:tavLst>
                                        <p:tav tm="0">
                                          <p:val>
                                            <p:fltVal val="720"/>
                                          </p:val>
                                        </p:tav>
                                        <p:tav tm="100000">
                                          <p:val>
                                            <p:fltVal val="0"/>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Slide Number Placeholder 5">
            <a:extLst>
              <a:ext uri="{FF2B5EF4-FFF2-40B4-BE49-F238E27FC236}">
                <a16:creationId xmlns:a16="http://schemas.microsoft.com/office/drawing/2014/main" id="{740C4A76-9CF6-4EFE-919F-9A06F25879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86D82D-CD03-4C9B-B91F-570C34E6A7FD}" type="slidenum">
              <a:rPr lang="en-US" altLang="en-US"/>
              <a:pPr eaLnBrk="1" hangingPunct="1"/>
              <a:t>93</a:t>
            </a:fld>
            <a:endParaRPr lang="en-US" altLang="en-US"/>
          </a:p>
        </p:txBody>
      </p:sp>
      <p:sp>
        <p:nvSpPr>
          <p:cNvPr id="96259" name="Rectangle 2">
            <a:extLst>
              <a:ext uri="{FF2B5EF4-FFF2-40B4-BE49-F238E27FC236}">
                <a16:creationId xmlns:a16="http://schemas.microsoft.com/office/drawing/2014/main" id="{2EED7CDD-061B-44F6-B4E7-710492C52CA5}"/>
              </a:ext>
            </a:extLst>
          </p:cNvPr>
          <p:cNvSpPr>
            <a:spLocks noGrp="1" noChangeArrowheads="1"/>
          </p:cNvSpPr>
          <p:nvPr>
            <p:ph type="title"/>
          </p:nvPr>
        </p:nvSpPr>
        <p:spPr>
          <a:xfrm>
            <a:off x="457200" y="0"/>
            <a:ext cx="8229600" cy="990600"/>
          </a:xfrm>
          <a:solidFill>
            <a:srgbClr val="00B0F0"/>
          </a:solidFill>
          <a:ln w="38100">
            <a:solidFill>
              <a:schemeClr val="tx1"/>
            </a:solidFill>
            <a:miter lim="800000"/>
            <a:headEnd/>
            <a:tailEnd/>
          </a:ln>
        </p:spPr>
        <p:txBody>
          <a:bodyPr/>
          <a:lstStyle/>
          <a:p>
            <a:pPr eaLnBrk="1" hangingPunct="1"/>
            <a:r>
              <a:rPr lang="en-US" altLang="en-US" sz="2400" b="1"/>
              <a:t>Exercise 3a: Estimating the densities of cubes composed of different materials</a:t>
            </a:r>
          </a:p>
        </p:txBody>
      </p:sp>
      <p:sp>
        <p:nvSpPr>
          <p:cNvPr id="38915" name="Rectangle 3">
            <a:extLst>
              <a:ext uri="{FF2B5EF4-FFF2-40B4-BE49-F238E27FC236}">
                <a16:creationId xmlns:a16="http://schemas.microsoft.com/office/drawing/2014/main" id="{BF626E8C-FC2A-4D58-822F-31B6A3B8F0BA}"/>
              </a:ext>
            </a:extLst>
          </p:cNvPr>
          <p:cNvSpPr>
            <a:spLocks noGrp="1" noChangeArrowheads="1"/>
          </p:cNvSpPr>
          <p:nvPr>
            <p:ph type="body" idx="1"/>
          </p:nvPr>
        </p:nvSpPr>
        <p:spPr>
          <a:xfrm>
            <a:off x="228600" y="1143000"/>
            <a:ext cx="8610600" cy="4525963"/>
          </a:xfrm>
        </p:spPr>
        <p:txBody>
          <a:bodyPr/>
          <a:lstStyle/>
          <a:p>
            <a:pPr>
              <a:buFont typeface="Wingdings" panose="05000000000000000000" pitchFamily="2" charset="2"/>
              <a:buChar char="q"/>
            </a:pPr>
            <a:r>
              <a:rPr lang="en-US" altLang="en-US" sz="2400"/>
              <a:t>The density of an object is a function of its mass and volume:</a:t>
            </a:r>
          </a:p>
          <a:p>
            <a:pPr algn="ctr">
              <a:buFontTx/>
              <a:buNone/>
            </a:pPr>
            <a:r>
              <a:rPr lang="en-US" altLang="en-US" sz="2400" b="1">
                <a:solidFill>
                  <a:srgbClr val="0070C0"/>
                </a:solidFill>
              </a:rPr>
              <a:t>Density = mass/volume (or, written symbolically, D = m/V)</a:t>
            </a:r>
          </a:p>
          <a:p>
            <a:pPr>
              <a:buFont typeface="Wingdings" panose="05000000000000000000" pitchFamily="2" charset="2"/>
              <a:buChar char="q"/>
            </a:pPr>
            <a:r>
              <a:rPr lang="en-US" altLang="en-US" sz="2400"/>
              <a:t>In </a:t>
            </a:r>
            <a:r>
              <a:rPr lang="en-US" altLang="en-US" sz="2400" b="1"/>
              <a:t>Exercise 3a</a:t>
            </a:r>
            <a:r>
              <a:rPr lang="en-US" altLang="en-US" sz="2400"/>
              <a:t>, we will experiment with the relationship between the material an object is made of and the object’s mass.  </a:t>
            </a:r>
            <a:r>
              <a:rPr lang="en-US" altLang="en-US" sz="2400" u="sng"/>
              <a:t>However, first you will need to set up your balance and calibrate it. </a:t>
            </a:r>
            <a:endParaRPr lang="en-US" altLang="en-US" sz="2400"/>
          </a:p>
          <a:p>
            <a:pPr>
              <a:buFontTx/>
              <a:buNone/>
            </a:pPr>
            <a:r>
              <a:rPr lang="en-US" altLang="en-US" sz="2400"/>
              <a:t> Find the balance and make sure the pans are centered on either side.</a:t>
            </a:r>
          </a:p>
          <a:p>
            <a:pPr>
              <a:buFont typeface="Wingdings" panose="05000000000000000000" pitchFamily="2" charset="2"/>
              <a:buChar char="q"/>
            </a:pPr>
            <a:r>
              <a:rPr lang="en-US" altLang="en-US" sz="2400"/>
              <a:t>Before you take any measurements, you need to calibrate your balance.  </a:t>
            </a:r>
            <a:r>
              <a:rPr lang="en-US" altLang="en-US" sz="2400" b="1"/>
              <a:t>You will need to calibrate the balance frequently as you go through the following exercises to assure the accuracy of your data.  </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Slide Number Placeholder 5">
            <a:extLst>
              <a:ext uri="{FF2B5EF4-FFF2-40B4-BE49-F238E27FC236}">
                <a16:creationId xmlns:a16="http://schemas.microsoft.com/office/drawing/2014/main" id="{46E50683-E508-4390-977F-862A5A6FFE7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FF010B-359C-47D4-8D7A-866D7CE359BD}" type="slidenum">
              <a:rPr lang="en-US" altLang="en-US"/>
              <a:pPr eaLnBrk="1" hangingPunct="1"/>
              <a:t>94</a:t>
            </a:fld>
            <a:endParaRPr lang="en-US" altLang="en-US"/>
          </a:p>
        </p:txBody>
      </p:sp>
      <p:sp>
        <p:nvSpPr>
          <p:cNvPr id="97283" name="Rectangle 2">
            <a:extLst>
              <a:ext uri="{FF2B5EF4-FFF2-40B4-BE49-F238E27FC236}">
                <a16:creationId xmlns:a16="http://schemas.microsoft.com/office/drawing/2014/main" id="{8151C3B8-66F0-4DB4-AC04-B8A4ED0C46E8}"/>
              </a:ext>
            </a:extLst>
          </p:cNvPr>
          <p:cNvSpPr>
            <a:spLocks noGrp="1" noChangeArrowheads="1"/>
          </p:cNvSpPr>
          <p:nvPr>
            <p:ph type="title"/>
          </p:nvPr>
        </p:nvSpPr>
        <p:spPr>
          <a:xfrm>
            <a:off x="457200" y="0"/>
            <a:ext cx="8229600" cy="533400"/>
          </a:xfrm>
          <a:solidFill>
            <a:srgbClr val="00B0F0"/>
          </a:solidFill>
          <a:ln w="38100">
            <a:solidFill>
              <a:schemeClr val="tx1"/>
            </a:solidFill>
            <a:miter lim="800000"/>
            <a:headEnd/>
            <a:tailEnd/>
          </a:ln>
        </p:spPr>
        <p:txBody>
          <a:bodyPr/>
          <a:lstStyle/>
          <a:p>
            <a:pPr eaLnBrk="1" hangingPunct="1"/>
            <a:r>
              <a:rPr lang="en-US" altLang="en-US" sz="2400" b="1"/>
              <a:t>Exercise 3a: Calibrating Your Balance</a:t>
            </a:r>
          </a:p>
        </p:txBody>
      </p:sp>
      <p:sp>
        <p:nvSpPr>
          <p:cNvPr id="38915" name="Rectangle 3">
            <a:extLst>
              <a:ext uri="{FF2B5EF4-FFF2-40B4-BE49-F238E27FC236}">
                <a16:creationId xmlns:a16="http://schemas.microsoft.com/office/drawing/2014/main" id="{84B24955-1E3D-4FE2-94BF-E007BDA84DA2}"/>
              </a:ext>
            </a:extLst>
          </p:cNvPr>
          <p:cNvSpPr>
            <a:spLocks noGrp="1" noChangeArrowheads="1"/>
          </p:cNvSpPr>
          <p:nvPr>
            <p:ph type="body" idx="1"/>
          </p:nvPr>
        </p:nvSpPr>
        <p:spPr>
          <a:xfrm>
            <a:off x="228600" y="685800"/>
            <a:ext cx="8610600" cy="4525963"/>
          </a:xfrm>
        </p:spPr>
        <p:txBody>
          <a:bodyPr/>
          <a:lstStyle/>
          <a:p>
            <a:pPr>
              <a:buFont typeface="Wingdings" panose="05000000000000000000" pitchFamily="2" charset="2"/>
              <a:buChar char="q"/>
            </a:pPr>
            <a:r>
              <a:rPr lang="en-US" altLang="en-US" sz="2400"/>
              <a:t>Take out the box with the calibration masses, and remove the set of masses.  Find two of the masses with the number 20 printed on the top.  </a:t>
            </a:r>
          </a:p>
          <a:p>
            <a:pPr>
              <a:buFont typeface="Wingdings" panose="05000000000000000000" pitchFamily="2" charset="2"/>
              <a:buChar char="q"/>
            </a:pPr>
            <a:r>
              <a:rPr lang="en-US" altLang="en-US" sz="2400"/>
              <a:t>Place one 20g mass on each tray.  If the scale is calibrated, the trays should be level and the center needle (pointer) should point to the largest center line, as shown in the picture below.  Get down to eye level with the needle for the most accurate reading.</a:t>
            </a:r>
          </a:p>
          <a:p>
            <a:pPr>
              <a:buFont typeface="Wingdings" panose="05000000000000000000" pitchFamily="2" charset="2"/>
              <a:buChar char="q"/>
            </a:pPr>
            <a:r>
              <a:rPr lang="en-US" altLang="en-US" sz="2400"/>
              <a:t>Adjust the black knob above the needle until the needle comes to rest on the center line, as shown in the figure below. </a:t>
            </a:r>
          </a:p>
          <a:p>
            <a:pPr>
              <a:buFont typeface="Wingdings" panose="05000000000000000000" pitchFamily="2" charset="2"/>
              <a:buChar char="q"/>
            </a:pPr>
            <a:r>
              <a:rPr lang="en-US" altLang="en-US" sz="2400"/>
              <a:t>Your balance is calibrated!</a:t>
            </a:r>
          </a:p>
        </p:txBody>
      </p:sp>
      <p:pic>
        <p:nvPicPr>
          <p:cNvPr id="6" name="Picture 5">
            <a:extLst>
              <a:ext uri="{FF2B5EF4-FFF2-40B4-BE49-F238E27FC236}">
                <a16:creationId xmlns:a16="http://schemas.microsoft.com/office/drawing/2014/main" id="{81120C59-2D48-4657-BCF8-40DAD8262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648200"/>
            <a:ext cx="3281363" cy="21034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par>
                                <p:cTn id="15" presetID="3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style.rotation</p:attrName>
                                        </p:attrNameLst>
                                      </p:cBhvr>
                                      <p:tavLst>
                                        <p:tav tm="0">
                                          <p:val>
                                            <p:fltVal val="720"/>
                                          </p:val>
                                        </p:tav>
                                        <p:tav tm="100000">
                                          <p:val>
                                            <p:fltVal val="0"/>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 calcmode="lin" valueType="num">
                                      <p:cBhvr>
                                        <p:cTn id="20"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Slide Number Placeholder 5">
            <a:extLst>
              <a:ext uri="{FF2B5EF4-FFF2-40B4-BE49-F238E27FC236}">
                <a16:creationId xmlns:a16="http://schemas.microsoft.com/office/drawing/2014/main" id="{F0598EFF-0509-41F4-B218-866B5E5B1F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F94DF1-D47F-4945-A7B4-E49440182A8E}" type="slidenum">
              <a:rPr lang="en-US" altLang="en-US"/>
              <a:pPr eaLnBrk="1" hangingPunct="1"/>
              <a:t>95</a:t>
            </a:fld>
            <a:endParaRPr lang="en-US" altLang="en-US"/>
          </a:p>
        </p:txBody>
      </p:sp>
      <p:sp>
        <p:nvSpPr>
          <p:cNvPr id="98307" name="Rectangle 2">
            <a:extLst>
              <a:ext uri="{FF2B5EF4-FFF2-40B4-BE49-F238E27FC236}">
                <a16:creationId xmlns:a16="http://schemas.microsoft.com/office/drawing/2014/main" id="{B8A8E0B9-ED29-4AB5-A384-D6E6BB34B14B}"/>
              </a:ext>
            </a:extLst>
          </p:cNvPr>
          <p:cNvSpPr>
            <a:spLocks noGrp="1" noChangeArrowheads="1"/>
          </p:cNvSpPr>
          <p:nvPr>
            <p:ph type="title"/>
          </p:nvPr>
        </p:nvSpPr>
        <p:spPr>
          <a:xfrm>
            <a:off x="457200" y="0"/>
            <a:ext cx="8229600" cy="685800"/>
          </a:xfrm>
          <a:solidFill>
            <a:srgbClr val="00B0F0"/>
          </a:solidFill>
          <a:ln w="38100">
            <a:solidFill>
              <a:schemeClr val="tx1"/>
            </a:solidFill>
            <a:miter lim="800000"/>
            <a:headEnd/>
            <a:tailEnd/>
          </a:ln>
        </p:spPr>
        <p:txBody>
          <a:bodyPr/>
          <a:lstStyle/>
          <a:p>
            <a:pPr eaLnBrk="1" hangingPunct="1"/>
            <a:r>
              <a:rPr lang="en-US" altLang="en-US" sz="2400" b="1"/>
              <a:t>Exercise 3a: Calibrating Your Balance</a:t>
            </a:r>
          </a:p>
        </p:txBody>
      </p:sp>
      <p:sp>
        <p:nvSpPr>
          <p:cNvPr id="38915" name="Rectangle 3">
            <a:extLst>
              <a:ext uri="{FF2B5EF4-FFF2-40B4-BE49-F238E27FC236}">
                <a16:creationId xmlns:a16="http://schemas.microsoft.com/office/drawing/2014/main" id="{CD1FD31B-E970-4E42-A0D1-E12DB5B1D852}"/>
              </a:ext>
            </a:extLst>
          </p:cNvPr>
          <p:cNvSpPr>
            <a:spLocks noGrp="1" noChangeArrowheads="1"/>
          </p:cNvSpPr>
          <p:nvPr>
            <p:ph type="body" idx="1"/>
          </p:nvPr>
        </p:nvSpPr>
        <p:spPr>
          <a:xfrm>
            <a:off x="228600" y="914400"/>
            <a:ext cx="8610600" cy="4525963"/>
          </a:xfrm>
        </p:spPr>
        <p:txBody>
          <a:bodyPr/>
          <a:lstStyle/>
          <a:p>
            <a:pPr>
              <a:buFont typeface="Wingdings" pitchFamily="2" charset="2"/>
              <a:buChar char="q"/>
              <a:defRPr/>
            </a:pPr>
            <a:r>
              <a:rPr lang="en-US" sz="2000" dirty="0"/>
              <a:t>Remove the poplar cube from the box containing the set of density blocks, and place it in one of the trays of your balance.  Place the numbered masses on the other tray until you can determine the mass of the block. You will have to round out the mass estimate for the cube to the nearest gram, as there are no masses of less than one gram available.</a:t>
            </a:r>
          </a:p>
          <a:p>
            <a:pPr>
              <a:buFont typeface="Wingdings" pitchFamily="2" charset="2"/>
              <a:buChar char="q"/>
              <a:defRPr/>
            </a:pPr>
            <a:r>
              <a:rPr lang="en-US" sz="2000" dirty="0"/>
              <a:t>Record the mass in the Data Table 1 (shown on the next slide).  </a:t>
            </a:r>
          </a:p>
          <a:p>
            <a:pPr>
              <a:buFont typeface="Wingdings" pitchFamily="2" charset="2"/>
              <a:buChar char="q"/>
              <a:defRPr/>
            </a:pPr>
            <a:r>
              <a:rPr lang="en-US" sz="2000" dirty="0"/>
              <a:t>Repeat this procedure until all blocks are measured.</a:t>
            </a:r>
          </a:p>
          <a:p>
            <a:pPr>
              <a:buFont typeface="Wingdings" pitchFamily="2" charset="2"/>
              <a:buChar char="q"/>
              <a:defRPr/>
            </a:pPr>
            <a:r>
              <a:rPr lang="en-US" sz="2000" dirty="0"/>
              <a:t>Find the volume of each cube by measuring the length of one of its sides and using the formula from exercise 2b. (</a:t>
            </a:r>
            <a:r>
              <a:rPr lang="en-US" sz="2800" b="1" i="1" dirty="0">
                <a:solidFill>
                  <a:srgbClr val="00B0F0"/>
                </a:solidFill>
              </a:rPr>
              <a:t>V = l × w × h</a:t>
            </a:r>
            <a:r>
              <a:rPr lang="en-US" sz="2000" dirty="0"/>
              <a:t>)</a:t>
            </a:r>
          </a:p>
          <a:p>
            <a:pPr>
              <a:buFont typeface="Wingdings" pitchFamily="2" charset="2"/>
              <a:buChar char="q"/>
              <a:defRPr/>
            </a:pPr>
            <a:r>
              <a:rPr lang="en-US" sz="2000" dirty="0"/>
              <a:t>Remember, for a cube, the measurements for length, width, and height are the same.</a:t>
            </a:r>
          </a:p>
          <a:p>
            <a:pPr>
              <a:buFont typeface="Wingdings" pitchFamily="2" charset="2"/>
              <a:buChar char="q"/>
              <a:defRPr/>
            </a:pPr>
            <a:r>
              <a:rPr lang="en-US" sz="2000" dirty="0"/>
              <a:t>Record the volumes of the cubes in the table.</a:t>
            </a:r>
          </a:p>
          <a:p>
            <a:pPr>
              <a:buFont typeface="Wingdings" pitchFamily="2" charset="2"/>
              <a:buChar char="q"/>
              <a:defRPr/>
            </a:pPr>
            <a:r>
              <a:rPr lang="en-US" sz="2000" dirty="0"/>
              <a:t>Using your data for mass and volume, complete the column labeled “Measured Density” in the data table by using the density formula </a:t>
            </a:r>
          </a:p>
          <a:p>
            <a:pPr lvl="3">
              <a:buFontTx/>
              <a:buNone/>
              <a:defRPr/>
            </a:pPr>
            <a:r>
              <a:rPr lang="en-US" sz="2400" b="1" i="1" dirty="0"/>
              <a:t>				</a:t>
            </a:r>
            <a:r>
              <a:rPr lang="en-US" sz="2800" b="1" i="1" dirty="0">
                <a:solidFill>
                  <a:srgbClr val="00B0F0"/>
                </a:solidFill>
              </a:rPr>
              <a:t>D = m/V </a:t>
            </a:r>
            <a:endParaRPr lang="en-US" sz="1050" b="1" i="1" dirty="0">
              <a:solidFill>
                <a:srgbClr val="00B0F0"/>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Slide Number Placeholder 5">
            <a:extLst>
              <a:ext uri="{FF2B5EF4-FFF2-40B4-BE49-F238E27FC236}">
                <a16:creationId xmlns:a16="http://schemas.microsoft.com/office/drawing/2014/main" id="{2925011B-090A-437C-A2E4-FA8BD1CBE33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B1A352-45A1-42D4-BC3D-0D0DC9DA4551}" type="slidenum">
              <a:rPr lang="en-US" altLang="en-US"/>
              <a:pPr eaLnBrk="1" hangingPunct="1"/>
              <a:t>96</a:t>
            </a:fld>
            <a:endParaRPr lang="en-US" altLang="en-US"/>
          </a:p>
        </p:txBody>
      </p:sp>
      <p:sp>
        <p:nvSpPr>
          <p:cNvPr id="99331" name="Rectangle 2">
            <a:extLst>
              <a:ext uri="{FF2B5EF4-FFF2-40B4-BE49-F238E27FC236}">
                <a16:creationId xmlns:a16="http://schemas.microsoft.com/office/drawing/2014/main" id="{400184CF-EC8B-4E24-AF47-1C9071B7503F}"/>
              </a:ext>
            </a:extLst>
          </p:cNvPr>
          <p:cNvSpPr>
            <a:spLocks noGrp="1" noChangeArrowheads="1"/>
          </p:cNvSpPr>
          <p:nvPr>
            <p:ph type="title"/>
          </p:nvPr>
        </p:nvSpPr>
        <p:spPr>
          <a:xfrm>
            <a:off x="457200" y="0"/>
            <a:ext cx="8229600" cy="685800"/>
          </a:xfrm>
          <a:solidFill>
            <a:srgbClr val="00B0F0"/>
          </a:solidFill>
          <a:ln w="38100">
            <a:solidFill>
              <a:schemeClr val="tx1"/>
            </a:solidFill>
            <a:miter lim="800000"/>
            <a:headEnd/>
            <a:tailEnd/>
          </a:ln>
        </p:spPr>
        <p:txBody>
          <a:bodyPr/>
          <a:lstStyle/>
          <a:p>
            <a:pPr eaLnBrk="1" hangingPunct="1"/>
            <a:r>
              <a:rPr lang="en-US" altLang="en-US" sz="2400" b="1"/>
              <a:t>Exercise 3a: Calibrating Your Balance</a:t>
            </a:r>
          </a:p>
        </p:txBody>
      </p:sp>
      <p:sp>
        <p:nvSpPr>
          <p:cNvPr id="38915" name="Rectangle 3">
            <a:extLst>
              <a:ext uri="{FF2B5EF4-FFF2-40B4-BE49-F238E27FC236}">
                <a16:creationId xmlns:a16="http://schemas.microsoft.com/office/drawing/2014/main" id="{C41B7248-FC56-4D75-AD32-E358D0DD76B4}"/>
              </a:ext>
            </a:extLst>
          </p:cNvPr>
          <p:cNvSpPr>
            <a:spLocks noGrp="1" noChangeArrowheads="1"/>
          </p:cNvSpPr>
          <p:nvPr>
            <p:ph type="body" idx="1"/>
          </p:nvPr>
        </p:nvSpPr>
        <p:spPr>
          <a:xfrm>
            <a:off x="228600" y="762000"/>
            <a:ext cx="8610600" cy="4525963"/>
          </a:xfrm>
        </p:spPr>
        <p:txBody>
          <a:bodyPr/>
          <a:lstStyle/>
          <a:p>
            <a:pPr>
              <a:buFont typeface="Wingdings" panose="05000000000000000000" pitchFamily="2" charset="2"/>
              <a:buChar char="q"/>
            </a:pPr>
            <a:r>
              <a:rPr lang="en-US" altLang="en-US" sz="2400"/>
              <a:t>Remove the poplar cube from the set of density blocks, and place it in one of the trays of your balance.  Place the numbered masses on the other tray until you can determine the mass of the block. You will have to round out the mass estimate for the cube to the nearest gram, as there are no masses of less than one gram available.</a:t>
            </a:r>
          </a:p>
          <a:p>
            <a:pPr>
              <a:buFont typeface="Wingdings" panose="05000000000000000000" pitchFamily="2" charset="2"/>
              <a:buChar char="q"/>
            </a:pPr>
            <a:r>
              <a:rPr lang="en-US" altLang="en-US" sz="2400"/>
              <a:t>Record the mass in the Data Table 1 (shown on the next slide).  </a:t>
            </a:r>
          </a:p>
          <a:p>
            <a:pPr>
              <a:buFont typeface="Wingdings" panose="05000000000000000000" pitchFamily="2" charset="2"/>
              <a:buChar char="q"/>
            </a:pPr>
            <a:r>
              <a:rPr lang="en-US" altLang="en-US" sz="2400"/>
              <a:t>Repeat this procedure until all blocks are measured.</a:t>
            </a:r>
          </a:p>
          <a:p>
            <a:pPr>
              <a:buFont typeface="Wingdings" panose="05000000000000000000" pitchFamily="2" charset="2"/>
              <a:buChar char="q"/>
            </a:pPr>
            <a:r>
              <a:rPr lang="en-US" altLang="en-US" sz="2400"/>
              <a:t>Find the volume of each cube by measuring the length of one of its sides and using the formula from exercise 2b. </a:t>
            </a:r>
          </a:p>
          <a:p>
            <a:pPr algn="ctr">
              <a:buFontTx/>
              <a:buNone/>
            </a:pPr>
            <a:r>
              <a:rPr lang="en-US" altLang="en-US" sz="2800" b="1" i="1">
                <a:solidFill>
                  <a:srgbClr val="00B0F0"/>
                </a:solidFill>
              </a:rPr>
              <a:t>V = l × w × h</a:t>
            </a:r>
            <a:endParaRPr lang="en-US" altLang="en-US" sz="2000"/>
          </a:p>
          <a:p>
            <a:pPr>
              <a:buFont typeface="Wingdings" panose="05000000000000000000" pitchFamily="2" charset="2"/>
              <a:buChar char="q"/>
            </a:pPr>
            <a:r>
              <a:rPr lang="en-US" altLang="en-US" sz="2400"/>
              <a:t>Remember, for a cube, the measurements for length, width, and height are the same.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Slide Number Placeholder 5">
            <a:extLst>
              <a:ext uri="{FF2B5EF4-FFF2-40B4-BE49-F238E27FC236}">
                <a16:creationId xmlns:a16="http://schemas.microsoft.com/office/drawing/2014/main" id="{FA5ADB18-2F56-450F-9736-BB721334B3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2B84DF-D9D5-4648-8C8C-FCD66A47E173}" type="slidenum">
              <a:rPr lang="en-US" altLang="en-US"/>
              <a:pPr eaLnBrk="1" hangingPunct="1"/>
              <a:t>97</a:t>
            </a:fld>
            <a:endParaRPr lang="en-US" altLang="en-US"/>
          </a:p>
        </p:txBody>
      </p:sp>
      <p:sp>
        <p:nvSpPr>
          <p:cNvPr id="100355" name="Rectangle 2">
            <a:extLst>
              <a:ext uri="{FF2B5EF4-FFF2-40B4-BE49-F238E27FC236}">
                <a16:creationId xmlns:a16="http://schemas.microsoft.com/office/drawing/2014/main" id="{C1B2069B-8144-4EEC-BEBC-9BB8ADD3DE90}"/>
              </a:ext>
            </a:extLst>
          </p:cNvPr>
          <p:cNvSpPr>
            <a:spLocks noGrp="1" noChangeArrowheads="1"/>
          </p:cNvSpPr>
          <p:nvPr>
            <p:ph type="title"/>
          </p:nvPr>
        </p:nvSpPr>
        <p:spPr>
          <a:xfrm>
            <a:off x="457200" y="0"/>
            <a:ext cx="8229600" cy="685800"/>
          </a:xfrm>
          <a:solidFill>
            <a:srgbClr val="00B0F0"/>
          </a:solidFill>
          <a:ln w="38100">
            <a:solidFill>
              <a:schemeClr val="tx1"/>
            </a:solidFill>
            <a:miter lim="800000"/>
            <a:headEnd/>
            <a:tailEnd/>
          </a:ln>
        </p:spPr>
        <p:txBody>
          <a:bodyPr/>
          <a:lstStyle/>
          <a:p>
            <a:pPr eaLnBrk="1" hangingPunct="1"/>
            <a:r>
              <a:rPr lang="en-US" altLang="en-US" sz="3200" b="1"/>
              <a:t>Exercise 3a: Directions</a:t>
            </a:r>
          </a:p>
        </p:txBody>
      </p:sp>
      <p:sp>
        <p:nvSpPr>
          <p:cNvPr id="100356" name="Rectangle 3">
            <a:extLst>
              <a:ext uri="{FF2B5EF4-FFF2-40B4-BE49-F238E27FC236}">
                <a16:creationId xmlns:a16="http://schemas.microsoft.com/office/drawing/2014/main" id="{DCC996AF-2A25-4B5E-8575-553E8C9279D4}"/>
              </a:ext>
            </a:extLst>
          </p:cNvPr>
          <p:cNvSpPr>
            <a:spLocks noGrp="1" noChangeArrowheads="1"/>
          </p:cNvSpPr>
          <p:nvPr>
            <p:ph type="body" idx="1"/>
          </p:nvPr>
        </p:nvSpPr>
        <p:spPr>
          <a:xfrm>
            <a:off x="228600" y="4800600"/>
            <a:ext cx="8610600" cy="1143000"/>
          </a:xfrm>
        </p:spPr>
        <p:txBody>
          <a:bodyPr/>
          <a:lstStyle/>
          <a:p>
            <a:pPr>
              <a:buFont typeface="Wingdings" panose="05000000000000000000" pitchFamily="2" charset="2"/>
              <a:buChar char="q"/>
            </a:pPr>
            <a:endParaRPr lang="en-US" altLang="en-US" sz="2400" b="1"/>
          </a:p>
        </p:txBody>
      </p:sp>
      <p:pic>
        <p:nvPicPr>
          <p:cNvPr id="100357" name="Picture 2">
            <a:extLst>
              <a:ext uri="{FF2B5EF4-FFF2-40B4-BE49-F238E27FC236}">
                <a16:creationId xmlns:a16="http://schemas.microsoft.com/office/drawing/2014/main" id="{4E8FFD3B-DA8B-41DF-B2D6-AF4069581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631825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Slide Number Placeholder 5">
            <a:extLst>
              <a:ext uri="{FF2B5EF4-FFF2-40B4-BE49-F238E27FC236}">
                <a16:creationId xmlns:a16="http://schemas.microsoft.com/office/drawing/2014/main" id="{817B2CA4-FF10-40C7-914D-8BFD43503F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48360A-ED0F-4123-9C8D-A88A12A6BD54}" type="slidenum">
              <a:rPr lang="en-US" altLang="en-US"/>
              <a:pPr eaLnBrk="1" hangingPunct="1"/>
              <a:t>98</a:t>
            </a:fld>
            <a:endParaRPr lang="en-US" altLang="en-US"/>
          </a:p>
        </p:txBody>
      </p:sp>
      <p:sp>
        <p:nvSpPr>
          <p:cNvPr id="101379" name="Rectangle 2">
            <a:extLst>
              <a:ext uri="{FF2B5EF4-FFF2-40B4-BE49-F238E27FC236}">
                <a16:creationId xmlns:a16="http://schemas.microsoft.com/office/drawing/2014/main" id="{DF545351-AF83-4541-9EE5-D5C1A9BFEE39}"/>
              </a:ext>
            </a:extLst>
          </p:cNvPr>
          <p:cNvSpPr>
            <a:spLocks noGrp="1" noChangeArrowheads="1"/>
          </p:cNvSpPr>
          <p:nvPr>
            <p:ph type="title"/>
          </p:nvPr>
        </p:nvSpPr>
        <p:spPr>
          <a:xfrm>
            <a:off x="457200" y="0"/>
            <a:ext cx="8229600" cy="685800"/>
          </a:xfrm>
          <a:solidFill>
            <a:srgbClr val="00B0F0"/>
          </a:solidFill>
          <a:ln w="38100">
            <a:solidFill>
              <a:schemeClr val="tx1"/>
            </a:solidFill>
            <a:miter lim="800000"/>
            <a:headEnd/>
            <a:tailEnd/>
          </a:ln>
        </p:spPr>
        <p:txBody>
          <a:bodyPr/>
          <a:lstStyle/>
          <a:p>
            <a:pPr eaLnBrk="1" hangingPunct="1"/>
            <a:r>
              <a:rPr lang="en-US" altLang="en-US" sz="3200" b="1"/>
              <a:t>Exercise 3a: Directions</a:t>
            </a:r>
          </a:p>
        </p:txBody>
      </p:sp>
      <p:sp>
        <p:nvSpPr>
          <p:cNvPr id="38915" name="Rectangle 3">
            <a:extLst>
              <a:ext uri="{FF2B5EF4-FFF2-40B4-BE49-F238E27FC236}">
                <a16:creationId xmlns:a16="http://schemas.microsoft.com/office/drawing/2014/main" id="{B0ACCC54-98EE-43E4-B49C-5BD3197AB4A3}"/>
              </a:ext>
            </a:extLst>
          </p:cNvPr>
          <p:cNvSpPr>
            <a:spLocks noGrp="1" noChangeArrowheads="1"/>
          </p:cNvSpPr>
          <p:nvPr>
            <p:ph type="body" idx="1"/>
          </p:nvPr>
        </p:nvSpPr>
        <p:spPr>
          <a:xfrm>
            <a:off x="228600" y="914400"/>
            <a:ext cx="8610600" cy="4525963"/>
          </a:xfrm>
        </p:spPr>
        <p:txBody>
          <a:bodyPr/>
          <a:lstStyle/>
          <a:p>
            <a:pPr>
              <a:buFont typeface="Wingdings" panose="05000000000000000000" pitchFamily="2" charset="2"/>
              <a:buChar char="q"/>
            </a:pPr>
            <a:r>
              <a:rPr lang="en-US" altLang="en-US"/>
              <a:t>Record the volumes of the cubes in the table.</a:t>
            </a:r>
          </a:p>
          <a:p>
            <a:pPr>
              <a:buFont typeface="Wingdings" panose="05000000000000000000" pitchFamily="2" charset="2"/>
              <a:buChar char="q"/>
            </a:pPr>
            <a:r>
              <a:rPr lang="en-US" altLang="en-US"/>
              <a:t>Using your data for mass and volume, complete the column labeled “Measured Density” in the data table by using the density formula </a:t>
            </a:r>
          </a:p>
          <a:p>
            <a:pPr lvl="3">
              <a:buFontTx/>
              <a:buNone/>
            </a:pPr>
            <a:r>
              <a:rPr lang="en-US" altLang="en-US" sz="3200" b="1" i="1"/>
              <a:t>				D = m/V </a:t>
            </a:r>
          </a:p>
          <a:p>
            <a:pPr>
              <a:buFont typeface="Wingdings" panose="05000000000000000000" pitchFamily="2" charset="2"/>
              <a:buChar char="q"/>
            </a:pPr>
            <a:r>
              <a:rPr lang="en-US" altLang="en-US" sz="2800"/>
              <a:t>Go to the next slide for information on calculating percent error to add to the “Measurement Error (%)” column of this table!</a:t>
            </a:r>
          </a:p>
          <a:p>
            <a:pPr lvl="3">
              <a:buFontTx/>
              <a:buNone/>
            </a:pPr>
            <a:endParaRPr lang="en-US" altLang="en-US" sz="3200" b="1"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Slide Number Placeholder 5">
            <a:extLst>
              <a:ext uri="{FF2B5EF4-FFF2-40B4-BE49-F238E27FC236}">
                <a16:creationId xmlns:a16="http://schemas.microsoft.com/office/drawing/2014/main" id="{742E8CD8-E09D-4A87-99CE-3A71410FD5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F2198B-4019-48B2-B1DB-D6A8CBE8637A}" type="slidenum">
              <a:rPr lang="en-US" altLang="en-US"/>
              <a:pPr eaLnBrk="1" hangingPunct="1"/>
              <a:t>99</a:t>
            </a:fld>
            <a:endParaRPr lang="en-US" altLang="en-US"/>
          </a:p>
        </p:txBody>
      </p:sp>
      <p:sp>
        <p:nvSpPr>
          <p:cNvPr id="102403" name="Rectangle 2">
            <a:extLst>
              <a:ext uri="{FF2B5EF4-FFF2-40B4-BE49-F238E27FC236}">
                <a16:creationId xmlns:a16="http://schemas.microsoft.com/office/drawing/2014/main" id="{41BA6B0A-81B6-4B23-89EE-A6BEE91FD9C9}"/>
              </a:ext>
            </a:extLst>
          </p:cNvPr>
          <p:cNvSpPr>
            <a:spLocks noGrp="1" noChangeArrowheads="1"/>
          </p:cNvSpPr>
          <p:nvPr>
            <p:ph type="title"/>
          </p:nvPr>
        </p:nvSpPr>
        <p:spPr>
          <a:xfrm>
            <a:off x="457200" y="0"/>
            <a:ext cx="8229600" cy="609600"/>
          </a:xfrm>
          <a:solidFill>
            <a:srgbClr val="00B0F0"/>
          </a:solidFill>
          <a:ln w="38100">
            <a:solidFill>
              <a:schemeClr val="tx1"/>
            </a:solidFill>
            <a:miter lim="800000"/>
            <a:headEnd/>
            <a:tailEnd/>
          </a:ln>
        </p:spPr>
        <p:txBody>
          <a:bodyPr/>
          <a:lstStyle/>
          <a:p>
            <a:r>
              <a:rPr lang="en-US" altLang="en-US" sz="3200" b="1"/>
              <a:t>Exercise 3b. Calculating percent error</a:t>
            </a:r>
            <a:endParaRPr lang="en-US" altLang="en-US" sz="3200"/>
          </a:p>
        </p:txBody>
      </p:sp>
      <p:sp>
        <p:nvSpPr>
          <p:cNvPr id="38915" name="Rectangle 3">
            <a:extLst>
              <a:ext uri="{FF2B5EF4-FFF2-40B4-BE49-F238E27FC236}">
                <a16:creationId xmlns:a16="http://schemas.microsoft.com/office/drawing/2014/main" id="{CAEEBA52-9BD3-4E63-9829-69AE46608D73}"/>
              </a:ext>
            </a:extLst>
          </p:cNvPr>
          <p:cNvSpPr>
            <a:spLocks noGrp="1" noChangeArrowheads="1"/>
          </p:cNvSpPr>
          <p:nvPr>
            <p:ph type="body" idx="1"/>
          </p:nvPr>
        </p:nvSpPr>
        <p:spPr>
          <a:xfrm>
            <a:off x="228600" y="685800"/>
            <a:ext cx="8610600" cy="1143000"/>
          </a:xfrm>
        </p:spPr>
        <p:txBody>
          <a:bodyPr/>
          <a:lstStyle/>
          <a:p>
            <a:pPr>
              <a:buFont typeface="Wingdings" panose="05000000000000000000" pitchFamily="2" charset="2"/>
              <a:buChar char="q"/>
            </a:pPr>
            <a:r>
              <a:rPr lang="en-US" altLang="en-US" sz="2400"/>
              <a:t>Remember that the masses in your table are only approximations, because our smallest mass standard was 1g.  Errors in measurement result not only from the limitations of our tools, but the limitations of our senses.</a:t>
            </a:r>
          </a:p>
          <a:p>
            <a:pPr>
              <a:buFont typeface="Wingdings" panose="05000000000000000000" pitchFamily="2" charset="2"/>
              <a:buChar char="q"/>
            </a:pPr>
            <a:r>
              <a:rPr lang="en-US" altLang="en-US" sz="2400"/>
              <a:t>On the next slide, you will find the true densities of each of the materials from Exercise 3a.  NO PEEKING until after you have already gotten your measured values for the densitites of the cubes!  </a:t>
            </a:r>
          </a:p>
          <a:p>
            <a:pPr>
              <a:buFont typeface="Wingdings" panose="05000000000000000000" pitchFamily="2" charset="2"/>
              <a:buChar char="q"/>
            </a:pPr>
            <a:r>
              <a:rPr lang="en-US" altLang="en-US" sz="2400"/>
              <a:t>Record the true densities in your table.</a:t>
            </a:r>
          </a:p>
          <a:p>
            <a:pPr>
              <a:buFont typeface="Wingdings" panose="05000000000000000000" pitchFamily="2" charset="2"/>
              <a:buChar char="q"/>
            </a:pPr>
            <a:r>
              <a:rPr lang="en-US" altLang="en-US" sz="2400"/>
              <a:t>Now you are ready to determine the percent error of your measurements. Percent error will tell you the accuracy of your measurements.</a:t>
            </a:r>
          </a:p>
          <a:p>
            <a:endParaRPr lang="en-US" altLang="en-US" sz="1800"/>
          </a:p>
          <a:p>
            <a:endParaRPr lang="en-US" altLang="en-US" sz="1800"/>
          </a:p>
          <a:p>
            <a:endParaRPr lang="en-US" altLang="en-US" sz="1800"/>
          </a:p>
        </p:txBody>
      </p:sp>
      <p:pic>
        <p:nvPicPr>
          <p:cNvPr id="4098" name="Picture 2">
            <a:extLst>
              <a:ext uri="{FF2B5EF4-FFF2-40B4-BE49-F238E27FC236}">
                <a16:creationId xmlns:a16="http://schemas.microsoft.com/office/drawing/2014/main" id="{B7C71AFF-E3BB-4D66-828D-2ED4B53F6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562600"/>
            <a:ext cx="67198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000000"/>
      </a:accent2>
      <a:accent3>
        <a:srgbClr val="FFFFFF"/>
      </a:accent3>
      <a:accent4>
        <a:srgbClr val="000000"/>
      </a:accent4>
      <a:accent5>
        <a:srgbClr val="DAEDEF"/>
      </a:accent5>
      <a:accent6>
        <a:srgbClr val="000000"/>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000000"/>
        </a:accent2>
        <a:accent3>
          <a:srgbClr val="FFFFFF"/>
        </a:accent3>
        <a:accent4>
          <a:srgbClr val="000000"/>
        </a:accent4>
        <a:accent5>
          <a:srgbClr val="DAEDEF"/>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2845</TotalTime>
  <Words>13985</Words>
  <Application>Microsoft Office PowerPoint</Application>
  <PresentationFormat>On-screen Show (4:3)</PresentationFormat>
  <Paragraphs>1139</Paragraphs>
  <Slides>122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122</vt:i4>
      </vt:variant>
    </vt:vector>
  </HeadingPairs>
  <TitlesOfParts>
    <vt:vector size="127" baseType="lpstr">
      <vt:lpstr>Arial</vt:lpstr>
      <vt:lpstr>Wingdings</vt:lpstr>
      <vt:lpstr>Times</vt:lpstr>
      <vt:lpstr>Times New Roman</vt:lpstr>
      <vt:lpstr>Default Design</vt:lpstr>
      <vt:lpstr>PowerPoint Presentation</vt:lpstr>
      <vt:lpstr>Unit 4: SIMPLE MEASURES</vt:lpstr>
      <vt:lpstr>Homepage         </vt:lpstr>
      <vt:lpstr> Materials List </vt:lpstr>
      <vt:lpstr> Materials List (continued) </vt:lpstr>
      <vt:lpstr>Introduction</vt:lpstr>
      <vt:lpstr>The Student will…</vt:lpstr>
      <vt:lpstr>Exercise 1: What is its mass?</vt:lpstr>
      <vt:lpstr>Exercise 1: What is its mass?</vt:lpstr>
      <vt:lpstr>Exercise 1: What is its mass?</vt:lpstr>
      <vt:lpstr>Exercise 1: What is its mass?</vt:lpstr>
      <vt:lpstr>Exercise 1: What is its mass?</vt:lpstr>
      <vt:lpstr>Exercise 1: What is its mass?</vt:lpstr>
      <vt:lpstr>Answer Time!</vt:lpstr>
      <vt:lpstr>Exercise 1: What is its mass? Experimental Setup</vt:lpstr>
      <vt:lpstr>Exercise 1: What is its mass? Experimental Setup</vt:lpstr>
      <vt:lpstr>Exercise 1: What is its mass? Experimental Setup</vt:lpstr>
      <vt:lpstr>Exercise 1: What is its mass?</vt:lpstr>
      <vt:lpstr>Exercise 1a1. Items of known mass (Lower Grades) </vt:lpstr>
      <vt:lpstr>Exercise 1a1. Items of known mass (Lower Grades) </vt:lpstr>
      <vt:lpstr>Exercise 1a2. Ranking items based on travel time (Lower Grades)</vt:lpstr>
      <vt:lpstr>Exercise 1a2. Ranking items based on travel time (Lower Grades)</vt:lpstr>
      <vt:lpstr>Which has more mass?</vt:lpstr>
      <vt:lpstr>PowerPoint Presentation</vt:lpstr>
      <vt:lpstr>PowerPoint Presentation</vt:lpstr>
      <vt:lpstr>PowerPoint Presentation</vt:lpstr>
      <vt:lpstr>PowerPoint Presentation</vt:lpstr>
      <vt:lpstr>PowerPoint Presentation</vt:lpstr>
      <vt:lpstr>Exercise 1a2. Ranking items based on travel time (Lower Grades)</vt:lpstr>
      <vt:lpstr>Exercise 1a1. Items of known mass (Higher Grades) </vt:lpstr>
      <vt:lpstr>Exercise 1a2. Obtaining the mass of unknowns using Newton’s laws of motion. (Higher Grades) </vt:lpstr>
      <vt:lpstr>Exercise 1a2. Obtaining the mass of unknowns using Newton’s laws of motion. (Higher Grades) </vt:lpstr>
      <vt:lpstr>Exercise 1a2. Answers (Higher Grades)</vt:lpstr>
      <vt:lpstr>Exercise 1a2. Answers (Higher Grades)</vt:lpstr>
      <vt:lpstr>Exercise 1a2. Obtaining the mass of unknowns using Newton’s laws of motion. (Higher Grades) </vt:lpstr>
      <vt:lpstr>Exercise 1a2. Obtaining the mass of unknowns using Newton’s laws of motion. (Higher Grades) </vt:lpstr>
      <vt:lpstr>Exercise 1a2. Obtaining the mass of unknowns using Newton’s laws of motion. (Higher Grades) </vt:lpstr>
      <vt:lpstr>Exercise 1a2. Obtaining the mass of unknowns using Newton’s laws of motion. (Higher Grades) </vt:lpstr>
      <vt:lpstr>Exercise 1a2. Obtaining the mass of unknowns using Newton’s laws of motion. (Higher Grades) </vt:lpstr>
      <vt:lpstr>Exercise 1a2. Obtaining the mass of unknowns using Newton’s laws of motion. (Higher Grades) </vt:lpstr>
      <vt:lpstr>Exercise 1a2. Obtaining the mass of unknowns using Newton’s laws of motion. (Higher Grades) </vt:lpstr>
      <vt:lpstr>Exercise 1a2. Obtaining the mass of unknowns using Newton’s laws of motion. (Higher Grades) </vt:lpstr>
      <vt:lpstr>Exercise 1a2. Obtaining the mass of unknowns using Newton’s laws of motion. (Higher Grades) </vt:lpstr>
      <vt:lpstr>Exercise 1b. What is its mass? - Directions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Exercise 2:  How is Volume Related to Shape? </vt:lpstr>
      <vt:lpstr>Objective</vt:lpstr>
      <vt:lpstr>Directions</vt:lpstr>
      <vt:lpstr>Directions</vt:lpstr>
      <vt:lpstr>Directions</vt:lpstr>
      <vt:lpstr>Directions</vt:lpstr>
      <vt:lpstr>Directions</vt:lpstr>
      <vt:lpstr>Directions</vt:lpstr>
      <vt:lpstr>Directions</vt:lpstr>
      <vt:lpstr>Directions</vt:lpstr>
      <vt:lpstr>Directions</vt:lpstr>
      <vt:lpstr>PowerPoint Presentation</vt:lpstr>
      <vt:lpstr>PowerPoint Presentation</vt:lpstr>
      <vt:lpstr>PowerPoint Presentation</vt:lpstr>
      <vt:lpstr>PowerPoint Presentation</vt:lpstr>
      <vt:lpstr>PowerPoint Presentation</vt:lpstr>
      <vt:lpstr>Directions</vt:lpstr>
      <vt:lpstr>Exercise 2b. Find the exact volume of these shapes.</vt:lpstr>
      <vt:lpstr>Exercise 2. How is volume related to shape?</vt:lpstr>
      <vt:lpstr>Exercise 2c. Finding the volume of irregular solids using displacement.</vt:lpstr>
      <vt:lpstr>Exercise 2c. Finding the volume of irregular solids using displacement.</vt:lpstr>
      <vt:lpstr>Exercise 2c. Finding the volume of irregular solids using displacement.</vt:lpstr>
      <vt:lpstr>Exercise 2c. Finding the volume of irregular solids using displacement.</vt:lpstr>
      <vt:lpstr>Exercise 2c. Finding the volume of irregular solids using displacement.</vt:lpstr>
      <vt:lpstr>Exercise 2c. Finding the volume of irregular solids using displacement.</vt:lpstr>
      <vt:lpstr>Exercise 2c. Supersolver Questions</vt:lpstr>
      <vt:lpstr>Exercise 2c. Supersolver Questions</vt:lpstr>
      <vt:lpstr>Exercise 2c. Supersolver Questions</vt:lpstr>
      <vt:lpstr>Exercise 2c. Supersolver Questions</vt:lpstr>
      <vt:lpstr>Exercise 2c. Supersolver Questions</vt:lpstr>
      <vt:lpstr>Exercise 2c. Answers to Supersolver Questions</vt:lpstr>
      <vt:lpstr>Exercise 2c. Answers to Supersolver Questions</vt:lpstr>
      <vt:lpstr>Exercise 2c. Answers to Supersolver Questions</vt:lpstr>
      <vt:lpstr>Exercise 2c. Answers to Supersolver Questions</vt:lpstr>
      <vt:lpstr>Exercise 2c. Answers to Supersolver Questions</vt:lpstr>
      <vt:lpstr>Exercise 2c. Answers to Supersolver Questions</vt:lpstr>
      <vt:lpstr> Exercise 3: Density </vt:lpstr>
      <vt:lpstr> Exercise 3: Density </vt:lpstr>
      <vt:lpstr>Exercise 3a: Estimating the densities of cubes composed of different materials</vt:lpstr>
      <vt:lpstr>Exercise 3a: Calibrating Your Balance</vt:lpstr>
      <vt:lpstr>Exercise 3a: Calibrating Your Balance</vt:lpstr>
      <vt:lpstr>Exercise 3a: Calibrating Your Balance</vt:lpstr>
      <vt:lpstr>Exercise 3a: Directions</vt:lpstr>
      <vt:lpstr>Exercise 3a: Directions</vt:lpstr>
      <vt:lpstr>Exercise 3b. Calculating percent error</vt:lpstr>
      <vt:lpstr>Exercise 3b. Calculating percent error</vt:lpstr>
      <vt:lpstr>Exercise 3b. Calculating percent error</vt:lpstr>
      <vt:lpstr>Exercise 3c. Density in Biology &amp; Technology</vt:lpstr>
      <vt:lpstr>Exercise 3c. Density in Biology &amp; Technology</vt:lpstr>
      <vt:lpstr>Exercise 3c. Questions</vt:lpstr>
      <vt:lpstr>Exercise 3c. Questions</vt:lpstr>
      <vt:lpstr>Exercise 3c. Density in Biology &amp; Technology</vt:lpstr>
      <vt:lpstr>Exercise 3c. Density in Biology &amp; Technology</vt:lpstr>
      <vt:lpstr>Exercise 3c. Questions</vt:lpstr>
      <vt:lpstr>Exercise 3c. Questions</vt:lpstr>
      <vt:lpstr>Exercise 3c. Questions</vt:lpstr>
      <vt:lpstr>Exercise 4: Exploring object size, shape, density, and mass (Lower Grades)</vt:lpstr>
      <vt:lpstr>Exercise 4: Exploring object size, shape, density, and mass (Lower Grades)</vt:lpstr>
      <vt:lpstr>Exercise 4: Exploring object size, shape, density, and mass (Lower Grades)</vt:lpstr>
      <vt:lpstr>Exercise 4: Exploring object size, shape, density, and mass (Lower Grades)</vt:lpstr>
      <vt:lpstr>Directions</vt:lpstr>
      <vt:lpstr>PowerPoint Presentation</vt:lpstr>
      <vt:lpstr>PowerPoint Presentation</vt:lpstr>
      <vt:lpstr>Discussion Questions</vt:lpstr>
      <vt:lpstr>PowerPoint Presentation</vt:lpstr>
      <vt:lpstr>Suggested Reading</vt:lpstr>
      <vt:lpstr>Scientific Journal Articles (included on Teacher CD!)</vt:lpstr>
      <vt:lpstr>Links (all underlined text is clickable!)</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SIMPLE MEASURES*</dc:title>
  <dc:creator>George Frazier III</dc:creator>
  <cp:lastModifiedBy>Hughes, Jeremy</cp:lastModifiedBy>
  <cp:revision>230</cp:revision>
  <cp:lastPrinted>2012-09-17T17:58:17Z</cp:lastPrinted>
  <dcterms:created xsi:type="dcterms:W3CDTF">2007-03-25T21:44:55Z</dcterms:created>
  <dcterms:modified xsi:type="dcterms:W3CDTF">2020-11-10T21:03:43Z</dcterms:modified>
</cp:coreProperties>
</file>